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312" r:id="rId3"/>
    <p:sldId id="325" r:id="rId4"/>
    <p:sldId id="346" r:id="rId5"/>
    <p:sldId id="348" r:id="rId6"/>
    <p:sldId id="328" r:id="rId7"/>
    <p:sldId id="262" r:id="rId8"/>
    <p:sldId id="261" r:id="rId9"/>
    <p:sldId id="265" r:id="rId10"/>
    <p:sldId id="345" r:id="rId11"/>
    <p:sldId id="272" r:id="rId12"/>
    <p:sldId id="340" r:id="rId13"/>
    <p:sldId id="334" r:id="rId14"/>
    <p:sldId id="337" r:id="rId15"/>
    <p:sldId id="338" r:id="rId16"/>
    <p:sldId id="336" r:id="rId17"/>
    <p:sldId id="332" r:id="rId18"/>
    <p:sldId id="329" r:id="rId19"/>
    <p:sldId id="295" r:id="rId20"/>
    <p:sldId id="331" r:id="rId21"/>
    <p:sldId id="322" r:id="rId22"/>
    <p:sldId id="330" r:id="rId23"/>
    <p:sldId id="269" r:id="rId24"/>
    <p:sldId id="344" r:id="rId25"/>
    <p:sldId id="347" r:id="rId26"/>
    <p:sldId id="349" r:id="rId27"/>
    <p:sldId id="350" r:id="rId28"/>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6"/>
    <p:restoredTop sz="94213" autoAdjust="0"/>
  </p:normalViewPr>
  <p:slideViewPr>
    <p:cSldViewPr snapToGrid="0">
      <p:cViewPr>
        <p:scale>
          <a:sx n="143" d="100"/>
          <a:sy n="143" d="100"/>
        </p:scale>
        <p:origin x="200" y="-66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4" d="100"/>
          <a:sy n="94" d="100"/>
        </p:scale>
        <p:origin x="378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6T03:54:01.943"/>
    </inkml:context>
    <inkml:brush xml:id="br0">
      <inkml:brushProperty name="width" value="0.1" units="cm"/>
      <inkml:brushProperty name="height" value="0.1" units="cm"/>
      <inkml:brushProperty name="color" value="#FF0066"/>
    </inkml:brush>
  </inkml:definitions>
  <inkml:trace contextRef="#ctx0" brushRef="#br0">2 9 0,'0'-2'0,"-2"1"0,2-3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6T03:55:48.892"/>
    </inkml:context>
    <inkml:brush xml:id="br0">
      <inkml:brushProperty name="width" value="0.1" units="cm"/>
      <inkml:brushProperty name="height" value="0.1" units="cm"/>
      <inkml:brushProperty name="color" value="#FF0066"/>
    </inkml:brush>
  </inkml:definitions>
  <inkml:trace contextRef="#ctx0" brushRef="#br0">1 1 3657,'0'12'8138,"3"-2"-4866,13 13 6170,-12-23-7545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CA"/>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96673A4-C27F-4CF6-ABFB-4FA8BFC16C8E}" type="datetimeFigureOut">
              <a:rPr lang="en-CA" smtClean="0"/>
              <a:t>2023-08-01</a:t>
            </a:fld>
            <a:endParaRPr lang="en-CA"/>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CA"/>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CA"/>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E58E7E8-C23C-4D0F-8660-18E02BB630D6}" type="slidenum">
              <a:rPr lang="en-CA" smtClean="0"/>
              <a:t>‹#›</a:t>
            </a:fld>
            <a:endParaRPr lang="en-CA"/>
          </a:p>
        </p:txBody>
      </p:sp>
    </p:spTree>
    <p:extLst>
      <p:ext uri="{BB962C8B-B14F-4D97-AF65-F5344CB8AC3E}">
        <p14:creationId xmlns:p14="http://schemas.microsoft.com/office/powerpoint/2010/main" val="322460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8E7E8-C23C-4D0F-8660-18E02BB630D6}" type="slidenum">
              <a:rPr lang="en-CA" smtClean="0"/>
              <a:t>1</a:t>
            </a:fld>
            <a:endParaRPr lang="en-CA"/>
          </a:p>
        </p:txBody>
      </p:sp>
    </p:spTree>
    <p:extLst>
      <p:ext uri="{BB962C8B-B14F-4D97-AF65-F5344CB8AC3E}">
        <p14:creationId xmlns:p14="http://schemas.microsoft.com/office/powerpoint/2010/main" val="1188150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Here is your new 2023 -2024  Board. </a:t>
            </a:r>
          </a:p>
          <a:p>
            <a:pPr marL="0" marR="0" indent="0" algn="l" rtl="0" eaLnBrk="1" fontAlgn="auto" latinLnBrk="0" hangingPunct="1">
              <a:spcBef>
                <a:spcPts val="0"/>
              </a:spcBef>
              <a:spcAft>
                <a:spcPts val="0"/>
              </a:spcAft>
            </a:pPr>
            <a:endPar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The Board Member nominees are:</a:t>
            </a: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*Catherine Rice </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Finance</a:t>
            </a: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Joined the board during the year and will serve for another year </a:t>
            </a:r>
          </a:p>
          <a:p>
            <a:pPr marL="0" algn="l" rtl="0" eaLnBrk="1" fontAlgn="t" latinLnBrk="0" hangingPunct="1">
              <a:spcBef>
                <a:spcPts val="0"/>
              </a:spcBef>
              <a:spcAft>
                <a:spcPts val="0"/>
              </a:spcAft>
            </a:pP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*Steve Quinlan </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Treasurer</a:t>
            </a: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Has volunteered to stay on for another 3 year term</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Welcome to our 2 new members - </a:t>
            </a: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*Kick </a:t>
            </a:r>
            <a:r>
              <a:rPr lang="en-CA" sz="1800" b="0" i="0" u="none" strike="noStrike" kern="100"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Vanluden</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Finance committee</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*Dan Charlebois</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Road Committee</a:t>
            </a:r>
            <a:endParaRPr lang="en-CA" sz="1800" b="0" i="0" u="none" strike="noStrike" dirty="0">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10</a:t>
            </a:fld>
            <a:endParaRPr lang="en-CA"/>
          </a:p>
        </p:txBody>
      </p:sp>
    </p:spTree>
    <p:extLst>
      <p:ext uri="{BB962C8B-B14F-4D97-AF65-F5344CB8AC3E}">
        <p14:creationId xmlns:p14="http://schemas.microsoft.com/office/powerpoint/2010/main" val="2493262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Hi everybody, it’s Don Bartlett from Spur 6. I hope everybody’s been enjoying the new gravel that’s been put on the main road and spurs. This was long overdue. </a:t>
            </a:r>
          </a:p>
        </p:txBody>
      </p:sp>
      <p:sp>
        <p:nvSpPr>
          <p:cNvPr id="4" name="Slide Number Placeholder 3"/>
          <p:cNvSpPr>
            <a:spLocks noGrp="1"/>
          </p:cNvSpPr>
          <p:nvPr>
            <p:ph type="sldNum" sz="quarter" idx="5"/>
          </p:nvPr>
        </p:nvSpPr>
        <p:spPr/>
        <p:txBody>
          <a:bodyPr/>
          <a:lstStyle/>
          <a:p>
            <a:fld id="{0E455851-2C1F-4DA2-B4CA-20F917354F37}" type="slidenum">
              <a:rPr lang="en-CA" smtClean="0"/>
              <a:t>11</a:t>
            </a:fld>
            <a:endParaRPr lang="en-CA"/>
          </a:p>
        </p:txBody>
      </p:sp>
    </p:spTree>
    <p:extLst>
      <p:ext uri="{BB962C8B-B14F-4D97-AF65-F5344CB8AC3E}">
        <p14:creationId xmlns:p14="http://schemas.microsoft.com/office/powerpoint/2010/main" val="1388332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Hi, I’m Robin Axon and I will be presenting the financial portion of the Road Group’s operations today from my cottage on Spur 8. I’d like to start by introducing our new accountant Mark </a:t>
            </a:r>
            <a:r>
              <a:rPr lang="en-CA" dirty="0" err="1"/>
              <a:t>Lahn</a:t>
            </a:r>
            <a:r>
              <a:rPr lang="en-CA" dirty="0"/>
              <a:t>. Mark replaced Dan Whatman this year and brings decades of experience managing finance for businesses like ours and is very excited to be a part of team. </a:t>
            </a:r>
          </a:p>
        </p:txBody>
      </p:sp>
      <p:sp>
        <p:nvSpPr>
          <p:cNvPr id="4" name="Slide Number Placeholder 3"/>
          <p:cNvSpPr>
            <a:spLocks noGrp="1"/>
          </p:cNvSpPr>
          <p:nvPr>
            <p:ph type="sldNum" sz="quarter" idx="5"/>
          </p:nvPr>
        </p:nvSpPr>
        <p:spPr/>
        <p:txBody>
          <a:bodyPr/>
          <a:lstStyle/>
          <a:p>
            <a:fld id="{BE58E7E8-C23C-4D0F-8660-18E02BB630D6}" type="slidenum">
              <a:rPr lang="en-CA" smtClean="0"/>
              <a:t>17</a:t>
            </a:fld>
            <a:endParaRPr lang="en-CA"/>
          </a:p>
        </p:txBody>
      </p:sp>
    </p:spTree>
    <p:extLst>
      <p:ext uri="{BB962C8B-B14F-4D97-AF65-F5344CB8AC3E}">
        <p14:creationId xmlns:p14="http://schemas.microsoft.com/office/powerpoint/2010/main" val="2445064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the customary notice to reader statement that describes the level of detail for which Mark provided his services. </a:t>
            </a:r>
          </a:p>
        </p:txBody>
      </p:sp>
      <p:sp>
        <p:nvSpPr>
          <p:cNvPr id="4" name="Slide Number Placeholder 3"/>
          <p:cNvSpPr>
            <a:spLocks noGrp="1"/>
          </p:cNvSpPr>
          <p:nvPr>
            <p:ph type="sldNum" sz="quarter" idx="5"/>
          </p:nvPr>
        </p:nvSpPr>
        <p:spPr/>
        <p:txBody>
          <a:bodyPr/>
          <a:lstStyle/>
          <a:p>
            <a:fld id="{BE58E7E8-C23C-4D0F-8660-18E02BB630D6}" type="slidenum">
              <a:rPr lang="en-CA" smtClean="0"/>
              <a:t>18</a:t>
            </a:fld>
            <a:endParaRPr lang="en-CA"/>
          </a:p>
        </p:txBody>
      </p:sp>
    </p:spTree>
    <p:extLst>
      <p:ext uri="{BB962C8B-B14F-4D97-AF65-F5344CB8AC3E}">
        <p14:creationId xmlns:p14="http://schemas.microsoft.com/office/powerpoint/2010/main" val="206990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a view of the Road Group’s balance sheet as of May 31, 2023. Here you can see the bank balance, which is our operating account where your fees get deposited and from where we pay our contractors. The Term Deposits are simply another bank account that allows us to earn interest on money that we won’t need during the year for operations. We will refer to this a little later as our Reserves account. As a reminder, we keep approx. 100k in reserves in case of an emergency situation such as problems with our bridge. As Warren discussed, the bridge is a single point of failure for our entire road system. </a:t>
            </a:r>
          </a:p>
          <a:p>
            <a:endParaRPr lang="en-CA" b="1" dirty="0"/>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19</a:t>
            </a:fld>
            <a:endParaRPr lang="en-CA"/>
          </a:p>
        </p:txBody>
      </p:sp>
    </p:spTree>
    <p:extLst>
      <p:ext uri="{BB962C8B-B14F-4D97-AF65-F5344CB8AC3E}">
        <p14:creationId xmlns:p14="http://schemas.microsoft.com/office/powerpoint/2010/main" val="101694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a:p>
            <a:r>
              <a:rPr lang="en-CA" b="0" dirty="0"/>
              <a:t>This is our Earning statement which allows us to see the breakdown of all money flowing into and out of our bank accounts throughout the year. Starting with Revenue, you can see that we collected 84.235 in fees this year as well as 6000 that was collected as a new capital fee from a cottager that had previously not paid their initial payment. The final revenue item you can see is the interest we earned on the money that was sitting in our reserves. Moving on to the expenses, these are all of the expenses that we incurred during the year. An easy way to understand these expenses is to look at them as three types of expenses. Looking down the list a bit you’ll see Road Upkeep - this is essentially all of the summer maintenance like graveling and grading and any road improvement expenses that we had in the year and as Warren mentioned, this is primarily done by Al Mansell. Next you’ll see snow plowing – this is all of the winter maintenance done by Wes Lake during the winter. If you take all of the other expenses together, these represent our G&amp;A expenses which are things like bank fees, insurance, accounting, software and back office costs as well as the new bridge lease that was mentioned earlier. This statement also allows you to see the year over year changes to all of these costs. Here you can see the slight increase in cost of our summer and winter maintenance as well as all of the G&amp;A expenses. The biggest factor affecting our maintenance increases is simply inflation and the increased costs of materials and fuel. The primarily driver affecting our G&amp;A expenses was obviously the increased cost of our new bridge lease. </a:t>
            </a:r>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20</a:t>
            </a:fld>
            <a:endParaRPr lang="en-CA"/>
          </a:p>
        </p:txBody>
      </p:sp>
    </p:spTree>
    <p:extLst>
      <p:ext uri="{BB962C8B-B14F-4D97-AF65-F5344CB8AC3E}">
        <p14:creationId xmlns:p14="http://schemas.microsoft.com/office/powerpoint/2010/main" val="288477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just another view of the exact same numbers but in a format that we use to our planning for future years. In this table you can see the budget we presented to you last year and how things played out in the Actuals column. As you can see we collected more revenue than expected due to the unexpected capital fee and we spent 7% less than we expected on our expenses for the year. So the good news is that even with the investment in new gravel for the road that we did, our total cash plus reserves is only down 10k from last year even though we expected to be down over $20k.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58E7E8-C23C-4D0F-8660-18E02BB630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863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This table should be familiar to you as it’s the same format as the last slide, and the same format that we used to present our 3 year budget to you last year. In the sold blue area you’ll see the 2023-24 budget we presented to you last year and some of the changes that we are anticipating. First, you’ll notice that we are expecting our expenses to be almost 20% higher than we originally predicted. This is mostly due to inflationary increases from our contractors and materials, but it also includes an increased allocation of dollars to the road improvement expenses budget so that we set aside some cash to begin our brushing program in the fall. Unfortunately, the anticipated increase in our expenses means a slightly higher than expected increase in our fees this year. We are proposing a $50 fee increase this year to $650 as shown in the table. An interesting reminder when looking at this increase is to remember that the new bridge lease that we are paying represents $12 per cottager of the fee  increase alone. </a:t>
            </a:r>
          </a:p>
          <a:p>
            <a:endParaRPr lang="en-CA" dirty="0"/>
          </a:p>
          <a:p>
            <a:r>
              <a:rPr lang="en-CA" dirty="0"/>
              <a:t>If you look at the columns for 2024 and 2025, you’ll see the good news is that we are anticipating to be back on track for a smaller increases starting again next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58E7E8-C23C-4D0F-8660-18E02BB630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0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to summarize the motions that will come as a result of the information you just saw, there are 3 motions being presented here. 1, 2 and 3. Catherine Rice will go over the voting procedures at the end of the presentation. Next up is Joel </a:t>
            </a:r>
            <a:r>
              <a:rPr lang="en-CA" dirty="0" err="1"/>
              <a:t>Kruzich</a:t>
            </a:r>
            <a:r>
              <a:rPr lang="en-CA" dirty="0"/>
              <a:t> to answer the member questions that were sent in to us ahead of this year’s AGM. </a:t>
            </a:r>
          </a:p>
        </p:txBody>
      </p:sp>
      <p:sp>
        <p:nvSpPr>
          <p:cNvPr id="4" name="Slide Number Placeholder 3"/>
          <p:cNvSpPr>
            <a:spLocks noGrp="1"/>
          </p:cNvSpPr>
          <p:nvPr>
            <p:ph type="sldNum" sz="quarter" idx="5"/>
          </p:nvPr>
        </p:nvSpPr>
        <p:spPr/>
        <p:txBody>
          <a:bodyPr/>
          <a:lstStyle/>
          <a:p>
            <a:fld id="{BE58E7E8-C23C-4D0F-8660-18E02BB630D6}" type="slidenum">
              <a:rPr lang="en-CA" smtClean="0"/>
              <a:t>23</a:t>
            </a:fld>
            <a:endParaRPr lang="en-CA"/>
          </a:p>
        </p:txBody>
      </p:sp>
    </p:spTree>
    <p:extLst>
      <p:ext uri="{BB962C8B-B14F-4D97-AF65-F5344CB8AC3E}">
        <p14:creationId xmlns:p14="http://schemas.microsoft.com/office/powerpoint/2010/main" val="473461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thanks to question askers: Kris </a:t>
            </a:r>
            <a:r>
              <a:rPr lang="en-US" dirty="0" err="1"/>
              <a:t>Roze</a:t>
            </a:r>
            <a:r>
              <a:rPr lang="en-US" dirty="0"/>
              <a:t>, Don and Krystal Groves and a few others. </a:t>
            </a:r>
          </a:p>
          <a:p>
            <a:r>
              <a:rPr lang="en-US" dirty="0"/>
              <a:t>Zoom – your call</a:t>
            </a:r>
          </a:p>
          <a:p>
            <a:r>
              <a:rPr lang="en-US" dirty="0"/>
              <a:t>Paddle – your call</a:t>
            </a:r>
          </a:p>
          <a:p>
            <a:r>
              <a:rPr lang="en-US" dirty="0"/>
              <a:t>Brush clearing plan is still being developed but balancing between cost, scope and environment concerns. Hoping to start in the fall.</a:t>
            </a:r>
          </a:p>
          <a:p>
            <a:r>
              <a:rPr lang="en-US" dirty="0"/>
              <a:t>Road costs are increasing as they do every year due to inflation. We are renewing the winter contract this year and expect due to rising operating costs that this will go up approx. 10% over the previous years. We do believe we have the best most cost effective contractors possible for all of our road maintenance. </a:t>
            </a:r>
          </a:p>
          <a:p>
            <a:r>
              <a:rPr lang="en-US" dirty="0"/>
              <a:t>Office – Robin talked about this earlier and this is less than 2% of our budget so is not something we spend much time thinking about.</a:t>
            </a:r>
          </a:p>
        </p:txBody>
      </p:sp>
      <p:sp>
        <p:nvSpPr>
          <p:cNvPr id="4" name="Slide Number Placeholder 3"/>
          <p:cNvSpPr>
            <a:spLocks noGrp="1"/>
          </p:cNvSpPr>
          <p:nvPr>
            <p:ph type="sldNum" sz="quarter" idx="5"/>
          </p:nvPr>
        </p:nvSpPr>
        <p:spPr/>
        <p:txBody>
          <a:bodyPr/>
          <a:lstStyle/>
          <a:p>
            <a:fld id="{BE58E7E8-C23C-4D0F-8660-18E02BB630D6}" type="slidenum">
              <a:rPr lang="en-CA" smtClean="0"/>
              <a:t>24</a:t>
            </a:fld>
            <a:endParaRPr lang="en-CA"/>
          </a:p>
        </p:txBody>
      </p:sp>
    </p:spTree>
    <p:extLst>
      <p:ext uri="{BB962C8B-B14F-4D97-AF65-F5344CB8AC3E}">
        <p14:creationId xmlns:p14="http://schemas.microsoft.com/office/powerpoint/2010/main" val="310884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My name is Warren Markwart  and I am the chairperson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of the Mississagua – Gold Lake Cottagers Road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this is the  2023 Annual General Meeting  of the Mississagua – Gold Lake Cottagers Road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Which is  being conducted in compliance with our Aug 4, 2019 bylaws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the Ontario Not-for-Profit Act (ONCA)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And the  Province of Ontario Emergency Legislation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2</a:t>
            </a:fld>
            <a:endParaRPr lang="en-CA"/>
          </a:p>
        </p:txBody>
      </p:sp>
    </p:spTree>
    <p:extLst>
      <p:ext uri="{BB962C8B-B14F-4D97-AF65-F5344CB8AC3E}">
        <p14:creationId xmlns:p14="http://schemas.microsoft.com/office/powerpoint/2010/main" val="128086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25</a:t>
            </a:fld>
            <a:endParaRPr lang="en-CA"/>
          </a:p>
        </p:txBody>
      </p:sp>
    </p:spTree>
    <p:extLst>
      <p:ext uri="{BB962C8B-B14F-4D97-AF65-F5344CB8AC3E}">
        <p14:creationId xmlns:p14="http://schemas.microsoft.com/office/powerpoint/2010/main" val="302089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Warren</a:t>
            </a:r>
          </a:p>
          <a:p>
            <a:r>
              <a:rPr lang="en-CA" b="0" dirty="0"/>
              <a:t>Thank you for attending this years AGM.</a:t>
            </a:r>
          </a:p>
          <a:p>
            <a:r>
              <a:rPr lang="en-CA" b="0" dirty="0"/>
              <a:t>This presentation will be available for playback from a link on our web site.</a:t>
            </a:r>
          </a:p>
          <a:p>
            <a:r>
              <a:rPr lang="en-CA" b="0" dirty="0"/>
              <a:t>Hopefully the world will be a more normal place for the 2023 Annual General Meeting.</a:t>
            </a:r>
          </a:p>
          <a:p>
            <a:r>
              <a:rPr lang="en-CA" b="0" dirty="0"/>
              <a:t>As with many things,</a:t>
            </a:r>
          </a:p>
          <a:p>
            <a:r>
              <a:rPr lang="en-CA" b="0" dirty="0"/>
              <a:t>We have learned different methods for presenting and communicating to the membership</a:t>
            </a:r>
          </a:p>
          <a:p>
            <a:endParaRPr lang="en-CA" b="0" dirty="0"/>
          </a:p>
          <a:p>
            <a:endParaRPr lang="en-CA" b="0" dirty="0"/>
          </a:p>
          <a:p>
            <a:r>
              <a:rPr lang="en-US" b="1" dirty="0"/>
              <a:t>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58E7E8-C23C-4D0F-8660-18E02BB630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304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Warren</a:t>
            </a:r>
          </a:p>
          <a:p>
            <a:r>
              <a:rPr lang="en-CA" b="0" dirty="0"/>
              <a:t>Thank you for attending this years AGM.</a:t>
            </a:r>
          </a:p>
          <a:p>
            <a:r>
              <a:rPr lang="en-CA" b="0" dirty="0"/>
              <a:t>This presentation will be available for playback from a link on our web site.</a:t>
            </a:r>
          </a:p>
          <a:p>
            <a:r>
              <a:rPr lang="en-CA" b="0" dirty="0"/>
              <a:t>Hopefully the world will be a more normal place for the 2023 Annual General Meeting.</a:t>
            </a:r>
          </a:p>
          <a:p>
            <a:r>
              <a:rPr lang="en-CA" b="0" dirty="0"/>
              <a:t>As with many things,</a:t>
            </a:r>
          </a:p>
          <a:p>
            <a:r>
              <a:rPr lang="en-CA" b="0" dirty="0"/>
              <a:t>We have learned different methods for presenting and communicating to the membership</a:t>
            </a:r>
          </a:p>
          <a:p>
            <a:endParaRPr lang="en-CA" b="0" dirty="0"/>
          </a:p>
          <a:p>
            <a:endParaRPr lang="en-CA" b="0" dirty="0"/>
          </a:p>
          <a:p>
            <a:r>
              <a:rPr lang="en-US" b="1" dirty="0"/>
              <a:t>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58E7E8-C23C-4D0F-8660-18E02BB630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695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r>
              <a:rPr lang="en-CA" b="0" i="0" u="none" strike="noStrike" dirty="0">
                <a:effectLst/>
                <a:latin typeface="Helvetica" pitchFamily="2" charset="0"/>
              </a:rPr>
              <a:t>the agenda today will</a:t>
            </a:r>
          </a:p>
          <a:p>
            <a:pPr marL="800100" lvl="1" indent="-342900">
              <a:buFont typeface="+mj-lt"/>
              <a:buAutoNum type="arabicPeriod"/>
            </a:pPr>
            <a:endParaRPr lang="en-CA" b="0" i="0" u="none" strike="noStrike" dirty="0">
              <a:effectLst/>
              <a:latin typeface="Helvetica" pitchFamily="2" charset="0"/>
            </a:endParaRPr>
          </a:p>
          <a:p>
            <a:pPr marL="800100" lvl="1" indent="-342900">
              <a:buFont typeface="+mj-lt"/>
              <a:buAutoNum type="arabicPeriod"/>
            </a:pPr>
            <a:r>
              <a:rPr lang="en-CA" b="0" i="0" u="none" strike="noStrike" dirty="0">
                <a:effectLst/>
                <a:latin typeface="Helvetica" pitchFamily="2" charset="0"/>
              </a:rPr>
              <a:t> introduce the Current Board of Directors </a:t>
            </a:r>
          </a:p>
          <a:p>
            <a:pPr marL="800100" lvl="1" indent="-342900">
              <a:buFont typeface="+mj-lt"/>
              <a:buAutoNum type="arabicPeriod"/>
            </a:pPr>
            <a:r>
              <a:rPr lang="en-CA" b="0" i="0" u="none" strike="noStrike" dirty="0">
                <a:effectLst/>
                <a:latin typeface="Helvetica" pitchFamily="2" charset="0"/>
              </a:rPr>
              <a:t>And the new board members</a:t>
            </a:r>
          </a:p>
          <a:p>
            <a:pPr marL="342900" indent="-342900">
              <a:buFont typeface="+mj-lt"/>
              <a:buAutoNum type="arabicPeriod"/>
            </a:pPr>
            <a:r>
              <a:rPr lang="en-CA" b="0" i="0" u="none" strike="noStrike" dirty="0">
                <a:effectLst/>
                <a:latin typeface="Helvetica" pitchFamily="2" charset="0"/>
              </a:rPr>
              <a:t>Suzanne </a:t>
            </a:r>
            <a:r>
              <a:rPr lang="en-CA" b="0" i="0" u="none" strike="noStrike" dirty="0" err="1">
                <a:effectLst/>
                <a:latin typeface="Helvetica" pitchFamily="2" charset="0"/>
              </a:rPr>
              <a:t>Vanderkaden</a:t>
            </a:r>
            <a:r>
              <a:rPr lang="en-CA" b="0" i="0" u="none" strike="noStrike" dirty="0">
                <a:effectLst/>
                <a:latin typeface="Helvetica" pitchFamily="2" charset="0"/>
              </a:rPr>
              <a:t>  who looks after communications will discuss the Annual  Member </a:t>
            </a:r>
            <a:r>
              <a:rPr lang="en-CA" b="0" i="0" u="none" strike="noStrike" dirty="0" err="1">
                <a:effectLst/>
                <a:latin typeface="Helvetica" pitchFamily="2" charset="0"/>
              </a:rPr>
              <a:t>oopinion</a:t>
            </a:r>
            <a:r>
              <a:rPr lang="en-CA" b="0" i="0" u="none" strike="noStrike" dirty="0">
                <a:effectLst/>
                <a:latin typeface="Helvetica" pitchFamily="2" charset="0"/>
              </a:rPr>
              <a:t> Survey Results </a:t>
            </a:r>
            <a:endParaRPr lang="en-CA" dirty="0"/>
          </a:p>
          <a:p>
            <a:pPr marL="342900" indent="-342900">
              <a:buFont typeface="+mj-lt"/>
              <a:buAutoNum type="arabicPeriod"/>
            </a:pPr>
            <a:r>
              <a:rPr lang="en-CA" b="0" i="0" u="none" strike="noStrike" dirty="0">
                <a:effectLst/>
                <a:latin typeface="Helvetica" pitchFamily="2" charset="0"/>
              </a:rPr>
              <a:t>Don </a:t>
            </a:r>
            <a:r>
              <a:rPr lang="en-CA" b="0" i="0" u="none" strike="noStrike" dirty="0" err="1">
                <a:effectLst/>
                <a:latin typeface="Helvetica" pitchFamily="2" charset="0"/>
              </a:rPr>
              <a:t>Bartely</a:t>
            </a:r>
            <a:r>
              <a:rPr lang="en-CA" b="0" i="0" u="none" strike="noStrike" dirty="0">
                <a:effectLst/>
                <a:latin typeface="Helvetica" pitchFamily="2" charset="0"/>
              </a:rPr>
              <a:t> , our road manager will detail the road maintenance activities, present and future</a:t>
            </a:r>
          </a:p>
          <a:p>
            <a:pPr marL="342900" indent="-342900">
              <a:buFont typeface="+mj-lt"/>
              <a:buAutoNum type="arabicPeriod"/>
            </a:pPr>
            <a:r>
              <a:rPr lang="en-CA" b="0" i="0" u="none" strike="noStrike" dirty="0">
                <a:effectLst/>
                <a:latin typeface="Helvetica" pitchFamily="2" charset="0"/>
              </a:rPr>
              <a:t>Robin Axon  will report the </a:t>
            </a:r>
          </a:p>
          <a:p>
            <a:pPr marL="800100" lvl="1" indent="-342900">
              <a:buFont typeface="+mj-lt"/>
              <a:buAutoNum type="arabicPeriod"/>
            </a:pPr>
            <a:r>
              <a:rPr lang="en-CA" b="0" i="0" u="none" strike="noStrike" dirty="0">
                <a:effectLst/>
                <a:latin typeface="Helvetica" pitchFamily="2" charset="0"/>
              </a:rPr>
              <a:t>- 2022-23 Financial results</a:t>
            </a:r>
            <a:endParaRPr lang="en-CA" dirty="0"/>
          </a:p>
          <a:p>
            <a:pPr marL="800100" lvl="1" indent="-342900">
              <a:buFont typeface="+mj-lt"/>
              <a:buAutoNum type="arabicPeriod"/>
            </a:pPr>
            <a:r>
              <a:rPr lang="en-CA" b="0" i="0" u="none" strike="noStrike" dirty="0">
                <a:effectLst/>
                <a:latin typeface="Helvetica" pitchFamily="2" charset="0"/>
              </a:rPr>
              <a:t>Review the Appointment of our New Accountant </a:t>
            </a:r>
            <a:endParaRPr lang="en-CA" dirty="0"/>
          </a:p>
          <a:p>
            <a:pPr marL="800100" lvl="1" indent="-342900">
              <a:buFont typeface="+mj-lt"/>
              <a:buAutoNum type="arabicPeriod"/>
            </a:pPr>
            <a:r>
              <a:rPr lang="en-CA" b="0" i="0" u="none" strike="noStrike" dirty="0">
                <a:effectLst/>
                <a:latin typeface="Helvetica" pitchFamily="2" charset="0"/>
              </a:rPr>
              <a:t>Present the 2023-24 Road Fees </a:t>
            </a:r>
          </a:p>
          <a:p>
            <a:pPr marL="800100" lvl="1" indent="-342900">
              <a:buFont typeface="+mj-lt"/>
              <a:buAutoNum type="arabicPeriod"/>
            </a:pPr>
            <a:r>
              <a:rPr lang="en-CA" b="0" i="0" u="none" strike="noStrike" dirty="0">
                <a:effectLst/>
                <a:latin typeface="Helvetica" pitchFamily="2" charset="0"/>
              </a:rPr>
              <a:t>And a  3 Year Financial Forecast - </a:t>
            </a:r>
            <a:endParaRPr lang="en-CA" dirty="0"/>
          </a:p>
          <a:p>
            <a:pPr marL="342900" indent="-342900">
              <a:buFont typeface="+mj-lt"/>
              <a:buAutoNum type="arabicPeriod"/>
            </a:pPr>
            <a:r>
              <a:rPr lang="en-CA" b="0" i="0" u="none" strike="noStrike" dirty="0">
                <a:effectLst/>
                <a:latin typeface="Helvetica" pitchFamily="2" charset="0"/>
              </a:rPr>
              <a:t>Joel </a:t>
            </a:r>
            <a:r>
              <a:rPr lang="en-CA" b="0" i="0" u="none" strike="noStrike" dirty="0" err="1">
                <a:effectLst/>
                <a:latin typeface="Helvetica" pitchFamily="2" charset="0"/>
              </a:rPr>
              <a:t>Kruich</a:t>
            </a:r>
            <a:r>
              <a:rPr lang="en-CA" b="0" i="0" u="none" strike="noStrike" dirty="0">
                <a:effectLst/>
                <a:latin typeface="Helvetica" pitchFamily="2" charset="0"/>
              </a:rPr>
              <a:t> will present </a:t>
            </a:r>
          </a:p>
          <a:p>
            <a:pPr marL="800100" lvl="1" indent="-342900">
              <a:buFont typeface="+mj-lt"/>
              <a:buAutoNum type="arabicPeriod"/>
            </a:pPr>
            <a:r>
              <a:rPr lang="en-CA" b="0" i="0" u="none" strike="noStrike" dirty="0">
                <a:effectLst/>
                <a:latin typeface="Helvetica" pitchFamily="2" charset="0"/>
              </a:rPr>
              <a:t>Member Questions and responses</a:t>
            </a:r>
          </a:p>
          <a:p>
            <a:pPr marL="800100" lvl="1" indent="-342900">
              <a:buFont typeface="+mj-lt"/>
              <a:buAutoNum type="arabicPeriod"/>
            </a:pPr>
            <a:r>
              <a:rPr lang="en-CA" b="0" i="0" u="none" strike="noStrike" dirty="0">
                <a:effectLst/>
                <a:latin typeface="Helvetica" pitchFamily="2" charset="0"/>
              </a:rPr>
              <a:t>And </a:t>
            </a:r>
            <a:endParaRPr lang="en-CA" dirty="0"/>
          </a:p>
          <a:p>
            <a:pPr marL="800100" lvl="1" indent="-342900">
              <a:buFont typeface="+mj-lt"/>
              <a:buAutoNum type="arabicPeriod"/>
            </a:pPr>
            <a:r>
              <a:rPr lang="en-CA" b="0" i="0" u="none" strike="noStrike" dirty="0">
                <a:effectLst/>
                <a:latin typeface="Helvetica" pitchFamily="2" charset="0"/>
              </a:rPr>
              <a:t>Review The Voting Procedures</a:t>
            </a: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3</a:t>
            </a:fld>
            <a:endParaRPr lang="en-CA"/>
          </a:p>
        </p:txBody>
      </p:sp>
    </p:spTree>
    <p:extLst>
      <p:ext uri="{BB962C8B-B14F-4D97-AF65-F5344CB8AC3E}">
        <p14:creationId xmlns:p14="http://schemas.microsoft.com/office/powerpoint/2010/main" val="3927889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Today I want to share some of the history of the road system,</a:t>
            </a:r>
          </a:p>
          <a:p>
            <a:r>
              <a:rPr lang="en-CA" dirty="0"/>
              <a:t>And To give perspective where we are today</a:t>
            </a:r>
          </a:p>
          <a:p>
            <a:endParaRPr lang="en-CA" dirty="0"/>
          </a:p>
          <a:p>
            <a:r>
              <a:rPr lang="en-CA" dirty="0"/>
              <a:t>What its take a volunteer organization to manage a 13 km road system</a:t>
            </a:r>
          </a:p>
          <a:p>
            <a:r>
              <a:rPr lang="en-CA" dirty="0"/>
              <a:t>Which is one of the largest private cottage road systems in the province.</a:t>
            </a:r>
          </a:p>
          <a:p>
            <a:endParaRPr lang="en-CA" dirty="0"/>
          </a:p>
          <a:p>
            <a:r>
              <a:rPr lang="en-CA" dirty="0"/>
              <a:t>All the lots on this side of Mississagua Lake and Gold Lake were subdivided in the 1950’s</a:t>
            </a:r>
          </a:p>
          <a:p>
            <a:endParaRPr lang="en-CA" dirty="0"/>
          </a:p>
          <a:p>
            <a:r>
              <a:rPr lang="en-CA" dirty="0"/>
              <a:t>All cottages were “Water Access Only” until 1992 when the road was constructed</a:t>
            </a:r>
          </a:p>
          <a:p>
            <a:r>
              <a:rPr lang="en-CA" dirty="0"/>
              <a:t>The road concept was driven by a small group of committed cottagers.</a:t>
            </a:r>
          </a:p>
          <a:p>
            <a:r>
              <a:rPr lang="en-CA" dirty="0"/>
              <a:t>When the road opened it created a new level of enjoyment for cottagers and a </a:t>
            </a:r>
          </a:p>
          <a:p>
            <a:r>
              <a:rPr lang="en-CA" dirty="0"/>
              <a:t>Immediate increase in the value of all real estate.</a:t>
            </a:r>
          </a:p>
          <a:p>
            <a:r>
              <a:rPr lang="en-CA" dirty="0"/>
              <a:t>The Access to the entire road systems  is over a single bridge.</a:t>
            </a:r>
          </a:p>
          <a:p>
            <a:r>
              <a:rPr lang="en-CA" dirty="0"/>
              <a:t>It is the vital link to cottages and their real estate value.</a:t>
            </a:r>
          </a:p>
          <a:p>
            <a:endParaRPr lang="en-CA" dirty="0"/>
          </a:p>
          <a:p>
            <a:r>
              <a:rPr lang="en-CA" dirty="0"/>
              <a:t>The road has some unique characteristics  </a:t>
            </a:r>
          </a:p>
          <a:p>
            <a:r>
              <a:rPr lang="en-CA" dirty="0"/>
              <a:t>The Highway Traffic Act is not applicable to the road system</a:t>
            </a:r>
          </a:p>
          <a:p>
            <a:r>
              <a:rPr lang="en-CA" dirty="0"/>
              <a:t>The Municipality deems it to be a fire route </a:t>
            </a:r>
          </a:p>
          <a:p>
            <a:r>
              <a:rPr lang="en-CA" dirty="0"/>
              <a:t>This is an Unassumed Road, which mean use at your own risk</a:t>
            </a:r>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4</a:t>
            </a:fld>
            <a:endParaRPr lang="en-CA"/>
          </a:p>
        </p:txBody>
      </p:sp>
    </p:spTree>
    <p:extLst>
      <p:ext uri="{BB962C8B-B14F-4D97-AF65-F5344CB8AC3E}">
        <p14:creationId xmlns:p14="http://schemas.microsoft.com/office/powerpoint/2010/main" val="54070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This is a 30 year old gravel road that was built on logs, boulders, rock and mud</a:t>
            </a:r>
          </a:p>
          <a:p>
            <a:pPr lvl="0"/>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The road was planned by hiking through the bush following Fire Route 130 which was the access to the Fire Lookout Tower that was located at the top of tower hill</a:t>
            </a:r>
          </a:p>
          <a:p>
            <a:pPr lvl="0"/>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Never planned or designed to take the volume of traffic and the size and weight of the vehicles is handles today.</a:t>
            </a:r>
          </a:p>
          <a:p>
            <a:pPr lvl="0"/>
            <a:endParaRPr lang="en-C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Original traffic on the road was primarily 3 seasons,</a:t>
            </a:r>
          </a:p>
          <a:p>
            <a:pPr lvl="0"/>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 as cottages were not easily accessible in the winter.</a:t>
            </a:r>
          </a:p>
          <a:p>
            <a:pPr lvl="0"/>
            <a:endParaRPr lang="en-C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SzPct val="125000"/>
              <a:buFont typeface="Wingdings" pitchFamily="2" charset="2"/>
              <a:buChar char="§"/>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Today there is an Increasing volume in summer and winter –</a:t>
            </a:r>
          </a:p>
          <a:p>
            <a:pPr lvl="0">
              <a:buSzPct val="125000"/>
              <a:buFont typeface="Wingdings" pitchFamily="2" charset="2"/>
              <a:buNone/>
            </a:pPr>
            <a:endParaRPr lang="en-C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SzPct val="125000"/>
              <a:buFont typeface="Wingdings" pitchFamily="2" charset="2"/>
              <a:buChar char="§"/>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 cottagers, their visitors, park access visitors</a:t>
            </a:r>
          </a:p>
          <a:p>
            <a:pPr marL="742950" lvl="1" indent="-285750">
              <a:buFont typeface="Courier New" panose="02070309020205020404" pitchFamily="49" charset="0"/>
              <a:buChar char="o"/>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We have a Changing profile of the cottage owner</a:t>
            </a:r>
          </a:p>
          <a:p>
            <a:pPr marL="742950" lvl="1" indent="-285750">
              <a:buFont typeface="Courier New" panose="02070309020205020404" pitchFamily="49" charset="0"/>
              <a:buChar char="o"/>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Larger cottages are being built that are used all year round </a:t>
            </a:r>
            <a:endParaRPr lang="en-CA" sz="2000" kern="1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More visitors </a:t>
            </a:r>
            <a:r>
              <a:rPr lang="en-CA" sz="2000" kern="100" dirty="0">
                <a:latin typeface="Calibri" panose="020F0502020204030204" pitchFamily="34" charset="0"/>
                <a:ea typeface="Times New Roman" panose="02020603050405020304" pitchFamily="18" charset="0"/>
                <a:cs typeface="Times New Roman" panose="02020603050405020304" pitchFamily="18" charset="0"/>
              </a:rPr>
              <a:t>per cottage</a:t>
            </a:r>
            <a:endParaRPr lang="en-C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CA" sz="2000" kern="100" dirty="0" err="1">
                <a:latin typeface="Calibri" panose="020F0502020204030204" pitchFamily="34" charset="0"/>
                <a:ea typeface="Times New Roman" panose="02020603050405020304" pitchFamily="18" charset="0"/>
                <a:cs typeface="Times New Roman" panose="02020603050405020304" pitchFamily="18" charset="0"/>
              </a:rPr>
              <a:t>AirBnBs</a:t>
            </a:r>
            <a:r>
              <a:rPr lang="en-CA" sz="2000" kern="100" dirty="0">
                <a:latin typeface="Calibri" panose="020F0502020204030204" pitchFamily="34" charset="0"/>
                <a:ea typeface="Times New Roman" panose="02020603050405020304" pitchFamily="18" charset="0"/>
                <a:cs typeface="Times New Roman" panose="02020603050405020304" pitchFamily="18" charset="0"/>
              </a:rPr>
              <a:t>, cottage rentals</a:t>
            </a:r>
          </a:p>
          <a:p>
            <a:pPr marL="742950" lvl="1" indent="-285750">
              <a:buFont typeface="Courier New" panose="02070309020205020404" pitchFamily="49" charset="0"/>
              <a:buChar char="o"/>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Construction /Contractors</a:t>
            </a:r>
          </a:p>
          <a:p>
            <a:pPr marL="742950" lvl="1" indent="-285750">
              <a:buFont typeface="Courier New" panose="02070309020205020404" pitchFamily="49" charset="0"/>
              <a:buChar char="o"/>
            </a:pPr>
            <a:r>
              <a:rPr lang="en-CA" sz="2000" kern="100" dirty="0">
                <a:latin typeface="Calibri" panose="020F0502020204030204" pitchFamily="34" charset="0"/>
                <a:ea typeface="Times New Roman" panose="02020603050405020304" pitchFamily="18" charset="0"/>
                <a:cs typeface="Times New Roman" panose="02020603050405020304" pitchFamily="18" charset="0"/>
              </a:rPr>
              <a:t>Service Vehicles</a:t>
            </a:r>
          </a:p>
          <a:p>
            <a:pPr marL="742950" lvl="1" indent="-285750">
              <a:buFont typeface="Courier New" panose="02070309020205020404" pitchFamily="49" charset="0"/>
              <a:buChar char="o"/>
            </a:pPr>
            <a:r>
              <a:rPr lang="en-CA" sz="2000" kern="100" dirty="0">
                <a:latin typeface="Calibri" panose="020F0502020204030204" pitchFamily="34" charset="0"/>
                <a:ea typeface="Times New Roman" panose="02020603050405020304" pitchFamily="18" charset="0"/>
                <a:cs typeface="Times New Roman" panose="02020603050405020304" pitchFamily="18" charset="0"/>
              </a:rPr>
              <a:t>Deliveries &amp; Couriers</a:t>
            </a:r>
          </a:p>
          <a:p>
            <a:pPr marL="457200" lvl="1" indent="0">
              <a:buFont typeface="Courier New" panose="02070309020205020404" pitchFamily="49" charset="0"/>
              <a:buNone/>
            </a:pPr>
            <a:endParaRPr lang="en-CA" sz="2000" kern="100" dirty="0">
              <a:latin typeface="Calibri" panose="020F0502020204030204" pitchFamily="34" charset="0"/>
              <a:ea typeface="Times New Roman" panose="02020603050405020304" pitchFamily="18" charset="0"/>
              <a:cs typeface="Times New Roman" panose="02020603050405020304" pitchFamily="18" charset="0"/>
            </a:endParaRPr>
          </a:p>
          <a:p>
            <a:pPr marL="457200" lvl="1" indent="0">
              <a:buFont typeface="Courier New" panose="02070309020205020404" pitchFamily="49" charset="0"/>
              <a:buNone/>
            </a:pPr>
            <a:r>
              <a:rPr lang="en-CA" sz="2000" kern="100" dirty="0">
                <a:latin typeface="Calibri" panose="020F0502020204030204" pitchFamily="34" charset="0"/>
                <a:ea typeface="Times New Roman" panose="02020603050405020304" pitchFamily="18" charset="0"/>
                <a:cs typeface="Times New Roman" panose="02020603050405020304" pitchFamily="18" charset="0"/>
              </a:rPr>
              <a:t>All this volume adds additional stress on the road system</a:t>
            </a:r>
          </a:p>
          <a:p>
            <a:pPr marL="457200" lvl="1" indent="0">
              <a:buFont typeface="Courier New" panose="02070309020205020404" pitchFamily="49" charset="0"/>
              <a:buNone/>
            </a:pPr>
            <a:r>
              <a:rPr lang="en-CA" sz="2000" kern="100" dirty="0">
                <a:latin typeface="Calibri" panose="020F0502020204030204" pitchFamily="34" charset="0"/>
                <a:ea typeface="Times New Roman" panose="02020603050405020304" pitchFamily="18" charset="0"/>
                <a:cs typeface="Times New Roman" panose="02020603050405020304" pitchFamily="18" charset="0"/>
              </a:rPr>
              <a:t>And the resources needed to maintain it.</a:t>
            </a:r>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5</a:t>
            </a:fld>
            <a:endParaRPr lang="en-CA"/>
          </a:p>
        </p:txBody>
      </p:sp>
    </p:spTree>
    <p:extLst>
      <p:ext uri="{BB962C8B-B14F-4D97-AF65-F5344CB8AC3E}">
        <p14:creationId xmlns:p14="http://schemas.microsoft.com/office/powerpoint/2010/main" val="15117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The board is a group of volunteers who are your neighbours .</a:t>
            </a:r>
          </a:p>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They collectively contribute hundreds of hours of their personal time </a:t>
            </a:r>
          </a:p>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Using their skill, ability and experience</a:t>
            </a:r>
          </a:p>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 manage the road system for all 140 members.</a:t>
            </a:r>
          </a:p>
          <a:p>
            <a:pPr marL="0" indent="0" algn="l" rtl="0" eaLnBrk="1" fontAlgn="t" latinLnBrk="0" hangingPunct="1">
              <a:spcBef>
                <a:spcPts val="0"/>
              </a:spcBef>
              <a:spcAft>
                <a:spcPts val="0"/>
              </a:spcAft>
            </a:pPr>
            <a:endPar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The last 3 opinion surveys have indicated a high degree of member satisfaction;</a:t>
            </a:r>
          </a:p>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however, we also realise that it is hard to please everyone.</a:t>
            </a:r>
          </a:p>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Our role is to balance the input &amp; suggestions </a:t>
            </a:r>
          </a:p>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that we receive with the financial resources we have.  </a:t>
            </a:r>
          </a:p>
          <a:p>
            <a:pPr marL="0" indent="0" algn="l" rtl="0" eaLnBrk="1" fontAlgn="t" latinLnBrk="0" hangingPunct="1">
              <a:spcBef>
                <a:spcPts val="0"/>
              </a:spcBef>
              <a:spcAft>
                <a:spcPts val="0"/>
              </a:spcAft>
            </a:pPr>
            <a:endPar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l" rtl="0" eaLnBrk="1" fontAlgn="t" latinLnBrk="0" hangingPunct="1">
              <a:spcBef>
                <a:spcPts val="0"/>
              </a:spcBef>
              <a:spcAft>
                <a:spcPts val="0"/>
              </a:spcAft>
            </a:pPr>
            <a:endPar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l" rtl="0" eaLnBrk="1" fontAlgn="t" latinLnBrk="0" hangingPunct="1">
              <a:spcBef>
                <a:spcPts val="0"/>
              </a:spcBef>
              <a:spcAft>
                <a:spcPts val="0"/>
              </a:spcAft>
            </a:pPr>
            <a:r>
              <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We receive many positive and  constructive suggestions that are reviewed and evaluated.</a:t>
            </a:r>
          </a:p>
          <a:p>
            <a:pPr marL="0" indent="0" algn="l" rtl="0" eaLnBrk="1" fontAlgn="t" latinLnBrk="0" hangingPunct="1">
              <a:spcBef>
                <a:spcPts val="0"/>
              </a:spcBef>
              <a:spcAft>
                <a:spcPts val="0"/>
              </a:spcAft>
            </a:pPr>
            <a:endParaRPr lang="en-CA" sz="20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mj-lt"/>
              <a:buNone/>
            </a:pPr>
            <a:endParaRPr lang="en-CA" sz="1900" b="1" kern="100" dirty="0">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mj-lt"/>
              <a:buNone/>
            </a:pPr>
            <a:r>
              <a:rPr lang="en-CA" sz="1900" b="1" kern="100" dirty="0">
                <a:latin typeface="Calibri" panose="020F0502020204030204" pitchFamily="34" charset="0"/>
                <a:ea typeface="Times New Roman" panose="02020603050405020304" pitchFamily="18" charset="0"/>
                <a:cs typeface="Times New Roman" panose="02020603050405020304" pitchFamily="18" charset="0"/>
              </a:rPr>
              <a:t>The Board performs many duties and has the following responsibilities.</a:t>
            </a:r>
          </a:p>
          <a:p>
            <a:pPr marL="257175" indent="-257175">
              <a:buFont typeface="+mj-lt"/>
              <a:buAutoNum type="arabicPeriod"/>
            </a:pPr>
            <a:endParaRPr lang="en-CA" sz="1900" b="1" kern="100" dirty="0">
              <a:latin typeface="Calibri" panose="020F0502020204030204" pitchFamily="34" charset="0"/>
              <a:ea typeface="Times New Roman" panose="02020603050405020304" pitchFamily="18" charset="0"/>
              <a:cs typeface="Times New Roman" panose="02020603050405020304" pitchFamily="18" charset="0"/>
            </a:endParaRPr>
          </a:p>
          <a:p>
            <a:pPr marL="557213" marR="0" lvl="1" indent="-21431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200" b="1" kern="100" dirty="0">
                <a:latin typeface="Calibri" panose="020F0502020204030204" pitchFamily="34" charset="0"/>
                <a:ea typeface="Times New Roman" panose="02020603050405020304" pitchFamily="18" charset="0"/>
                <a:cs typeface="Times New Roman" panose="02020603050405020304" pitchFamily="18" charset="0"/>
              </a:rPr>
              <a:t>Member communication</a:t>
            </a:r>
          </a:p>
          <a:p>
            <a:pPr marL="557213" lvl="1" indent="-214313">
              <a:buFont typeface="Courier New" panose="02070309020205020404" pitchFamily="49" charset="0"/>
              <a:buChar char="o"/>
            </a:pPr>
            <a:endParaRPr lang="en-CA" kern="100" dirty="0">
              <a:latin typeface="Calibri" panose="020F0502020204030204" pitchFamily="34" charset="0"/>
              <a:ea typeface="Times New Roman" panose="02020603050405020304" pitchFamily="18" charset="0"/>
              <a:cs typeface="Times New Roman" panose="02020603050405020304" pitchFamily="18" charset="0"/>
            </a:endParaRPr>
          </a:p>
          <a:p>
            <a:pPr marL="557213" lvl="1"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Website updates, website management</a:t>
            </a:r>
          </a:p>
          <a:p>
            <a:pPr marL="1014413" lvl="2"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Current info about the road group</a:t>
            </a:r>
          </a:p>
          <a:p>
            <a:pPr marL="1014413" lvl="2"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Bylaws </a:t>
            </a:r>
          </a:p>
          <a:p>
            <a:pPr marL="557213" lvl="1"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Newsletters</a:t>
            </a:r>
          </a:p>
          <a:p>
            <a:pPr marL="557213" lvl="1"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Winter Road operations updates (twitter, website)</a:t>
            </a:r>
          </a:p>
          <a:p>
            <a:pPr marL="361800" indent="-342900">
              <a:buFont typeface="+mj-lt"/>
              <a:buAutoNum type="arabicPeriod"/>
            </a:pPr>
            <a:r>
              <a:rPr lang="en-CA" sz="1900" b="1" kern="100" dirty="0">
                <a:latin typeface="Calibri" panose="020F0502020204030204" pitchFamily="34" charset="0"/>
                <a:cs typeface="Times New Roman" panose="02020603050405020304" pitchFamily="18" charset="0"/>
              </a:rPr>
              <a:t>Administration</a:t>
            </a:r>
          </a:p>
          <a:p>
            <a:pPr marL="557213" lvl="1" indent="-214313">
              <a:buSzPct val="90000"/>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Governance</a:t>
            </a:r>
          </a:p>
          <a:p>
            <a:pPr marL="1014413" lvl="2" indent="-214313">
              <a:buSzPct val="90000"/>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Policy and procedures of the road group</a:t>
            </a:r>
          </a:p>
          <a:p>
            <a:pPr marL="1014413" lvl="2" indent="-214313">
              <a:buSzPct val="90000"/>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documentation</a:t>
            </a:r>
          </a:p>
          <a:p>
            <a:pPr marL="557213" lvl="1" indent="-214313">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New member management</a:t>
            </a:r>
          </a:p>
          <a:p>
            <a:pPr marL="361800" indent="-342900">
              <a:buFont typeface="+mj-lt"/>
              <a:buAutoNum type="arabicPeriod"/>
            </a:pPr>
            <a:r>
              <a:rPr lang="en-CA" sz="1900" b="1" kern="100" dirty="0">
                <a:latin typeface="Calibri" panose="020F0502020204030204" pitchFamily="34" charset="0"/>
                <a:cs typeface="Times New Roman" panose="02020603050405020304" pitchFamily="18" charset="0"/>
              </a:rPr>
              <a:t>AGM preparation and execution</a:t>
            </a:r>
            <a:endParaRPr lang="en-CA" sz="2200" b="1" kern="100" dirty="0">
              <a:latin typeface="Calibri" panose="020F0502020204030204" pitchFamily="34" charset="0"/>
              <a:ea typeface="Times New Roman" panose="02020603050405020304" pitchFamily="18" charset="0"/>
              <a:cs typeface="Times New Roman" panose="02020603050405020304" pitchFamily="18" charset="0"/>
            </a:endParaRPr>
          </a:p>
          <a:p>
            <a:pPr marL="361800" indent="-342900">
              <a:buFont typeface="+mj-lt"/>
              <a:buAutoNum type="arabicPeriod"/>
            </a:pPr>
            <a:r>
              <a:rPr lang="en-CA" sz="1900" b="1" kern="100" dirty="0">
                <a:latin typeface="Calibri" panose="020F0502020204030204" pitchFamily="34" charset="0"/>
                <a:cs typeface="Times New Roman" panose="02020603050405020304" pitchFamily="18" charset="0"/>
              </a:rPr>
              <a:t>Vendor Management</a:t>
            </a:r>
          </a:p>
          <a:p>
            <a:pPr marL="361800" indent="-342900">
              <a:buFont typeface="+mj-lt"/>
              <a:buAutoNum type="arabicPeriod"/>
            </a:pPr>
            <a:r>
              <a:rPr lang="en-CA" sz="1900" b="1" kern="100" dirty="0">
                <a:latin typeface="Calibri" panose="020F0502020204030204" pitchFamily="34" charset="0"/>
                <a:cs typeface="Times New Roman" panose="02020603050405020304" pitchFamily="18" charset="0"/>
              </a:rPr>
              <a:t>Road Maintenance, </a:t>
            </a:r>
          </a:p>
          <a:p>
            <a:pPr marL="819000" lvl="1" indent="-342900">
              <a:buFont typeface="+mj-lt"/>
              <a:buAutoNum type="arabicPeriod"/>
            </a:pPr>
            <a:r>
              <a:rPr lang="en-CA" sz="1900" b="1" kern="100" dirty="0">
                <a:latin typeface="Calibri" panose="020F0502020204030204" pitchFamily="34" charset="0"/>
                <a:cs typeface="Times New Roman" panose="02020603050405020304" pitchFamily="18" charset="0"/>
              </a:rPr>
              <a:t>upgrades</a:t>
            </a:r>
          </a:p>
          <a:p>
            <a:pPr marL="685800" lvl="1" indent="-342900">
              <a:buFont typeface="Courier New" panose="02070309020205020404" pitchFamily="49" charset="0"/>
              <a:buChar char="o"/>
            </a:pPr>
            <a:r>
              <a:rPr lang="en-CA" b="1" kern="100" dirty="0">
                <a:latin typeface="Calibri" panose="020F0502020204030204" pitchFamily="34" charset="0"/>
                <a:cs typeface="Times New Roman" panose="02020603050405020304" pitchFamily="18" charset="0"/>
              </a:rPr>
              <a:t>Summer Maintenance (grading, gravel, potholes)</a:t>
            </a:r>
          </a:p>
          <a:p>
            <a:pPr marL="685800" lvl="1" indent="-342900">
              <a:buFont typeface="Courier New" panose="02070309020205020404" pitchFamily="49" charset="0"/>
              <a:buChar char="o"/>
            </a:pPr>
            <a:r>
              <a:rPr lang="en-CA" b="1" kern="100" dirty="0">
                <a:latin typeface="Calibri" panose="020F0502020204030204" pitchFamily="34" charset="0"/>
                <a:cs typeface="Times New Roman" panose="02020603050405020304" pitchFamily="18" charset="0"/>
              </a:rPr>
              <a:t>Winter Maintenance (Plowing, sanding)</a:t>
            </a:r>
          </a:p>
          <a:p>
            <a:pPr marL="342900" indent="-342900">
              <a:buFont typeface="+mj-lt"/>
              <a:buAutoNum type="arabicPeriod"/>
            </a:pPr>
            <a:r>
              <a:rPr lang="en-CA" sz="1900" b="1" kern="100" dirty="0">
                <a:latin typeface="Calibri" panose="020F0502020204030204" pitchFamily="34" charset="0"/>
                <a:ea typeface="Times New Roman" panose="02020603050405020304" pitchFamily="18" charset="0"/>
                <a:cs typeface="Times New Roman" panose="02020603050405020304" pitchFamily="18" charset="0"/>
              </a:rPr>
              <a:t>Financial Management</a:t>
            </a:r>
            <a:r>
              <a:rPr lang="en-CA" sz="1900" kern="100" dirty="0">
                <a:latin typeface="Calibri" panose="020F0502020204030204" pitchFamily="34" charset="0"/>
                <a:ea typeface="Times New Roman" panose="02020603050405020304" pitchFamily="18" charset="0"/>
                <a:cs typeface="Times New Roman" panose="02020603050405020304" pitchFamily="18" charset="0"/>
              </a:rPr>
              <a:t> </a:t>
            </a:r>
          </a:p>
          <a:p>
            <a:pPr marL="557213" lvl="1"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Annual billing and collections (140 members)</a:t>
            </a:r>
            <a:r>
              <a:rPr lang="en-CA" kern="100" dirty="0">
                <a:latin typeface="Calibri" panose="020F0502020204030204" pitchFamily="34" charset="0"/>
                <a:cs typeface="Times New Roman" panose="02020603050405020304" pitchFamily="18" charset="0"/>
              </a:rPr>
              <a:t>	</a:t>
            </a:r>
          </a:p>
          <a:p>
            <a:pPr marL="557213" lvl="1" indent="-214313">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Banking and investments</a:t>
            </a:r>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6</a:t>
            </a:fld>
            <a:endParaRPr lang="en-CA"/>
          </a:p>
        </p:txBody>
      </p:sp>
    </p:spTree>
    <p:extLst>
      <p:ext uri="{BB962C8B-B14F-4D97-AF65-F5344CB8AC3E}">
        <p14:creationId xmlns:p14="http://schemas.microsoft.com/office/powerpoint/2010/main" val="292616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CA" sz="1500" b="1" u="sng" kern="1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CA" sz="1500" b="0" u="none" kern="100" dirty="0">
                <a:latin typeface="Calibri" panose="020F0502020204030204" pitchFamily="34" charset="0"/>
                <a:ea typeface="Times New Roman" panose="02020603050405020304" pitchFamily="18" charset="0"/>
                <a:cs typeface="Times New Roman" panose="02020603050405020304" pitchFamily="18" charset="0"/>
              </a:rPr>
              <a:t>We are fortunate to have 2 very reliable contractors that provide us with summer and winter maintenance operations. </a:t>
            </a:r>
          </a:p>
          <a:p>
            <a:pPr marL="0" indent="0">
              <a:buNone/>
            </a:pPr>
            <a:r>
              <a:rPr lang="en-CA" sz="1500" b="0" u="none" kern="100" dirty="0">
                <a:latin typeface="Calibri" panose="020F0502020204030204" pitchFamily="34" charset="0"/>
                <a:ea typeface="Times New Roman" panose="02020603050405020304" pitchFamily="18" charset="0"/>
                <a:cs typeface="Times New Roman" panose="02020603050405020304" pitchFamily="18" charset="0"/>
              </a:rPr>
              <a:t>Al &amp; Wes are  local and have an extensive understanding of the conditions of the road, their equipment is close by and they understand the delicate balance between gravel, grading and potholes as well as ploughing sanding and ice.  </a:t>
            </a:r>
          </a:p>
          <a:p>
            <a:pPr marL="0" indent="0">
              <a:buNone/>
            </a:pPr>
            <a:endParaRPr lang="en-CA" sz="1500" b="1" u="sng" kern="1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CA" sz="1500" b="1" u="sng" kern="100" dirty="0">
                <a:latin typeface="Calibri" panose="020F0502020204030204" pitchFamily="34" charset="0"/>
                <a:ea typeface="Times New Roman" panose="02020603050405020304" pitchFamily="18" charset="0"/>
                <a:cs typeface="Times New Roman" panose="02020603050405020304" pitchFamily="18" charset="0"/>
              </a:rPr>
              <a:t>SUMMER MAINTENANCE</a:t>
            </a:r>
          </a:p>
          <a:p>
            <a:pPr marL="0" indent="0">
              <a:buNone/>
            </a:pPr>
            <a:endParaRPr lang="en-CA" sz="1500" b="1" u="sng" kern="1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CA" sz="1500" b="1" u="sng" kern="100" dirty="0">
              <a:latin typeface="Calibri" panose="020F0502020204030204" pitchFamily="34" charset="0"/>
              <a:ea typeface="Times New Roman" panose="02020603050405020304" pitchFamily="18" charset="0"/>
              <a:cs typeface="Times New Roman" panose="02020603050405020304" pitchFamily="18" charset="0"/>
            </a:endParaRP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Al Mansell  - Contractor for 30 years</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Local operation</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Grader by the bridge</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We have just completed 3 years of programmed gravelling for the Main road and the spurs</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We used a better quality gravel with sand fines that packs firmer and is less dusty.</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6 annual gradings - Planned</a:t>
            </a:r>
          </a:p>
          <a:p>
            <a:pPr marL="557213" lvl="1" indent="-214313">
              <a:buFont typeface="Courier New" panose="02070309020205020404" pitchFamily="49" charset="0"/>
              <a:buChar char="o"/>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Spring is a difficult time</a:t>
            </a:r>
          </a:p>
          <a:p>
            <a:pPr marL="857250" lvl="2" indent="-171450">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Thaw – Freeze road</a:t>
            </a:r>
          </a:p>
          <a:p>
            <a:pPr marL="857250" lvl="2" indent="-171450">
              <a:buFont typeface="Wingdings" panose="05000000000000000000"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Potholes and bogs pits</a:t>
            </a:r>
          </a:p>
          <a:p>
            <a:pPr marL="857250" lvl="2" indent="-171450">
              <a:buFont typeface="Wingdings" panose="05000000000000000000" pitchFamily="2" charset="2"/>
              <a:buChar char=""/>
            </a:pP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857250" lvl="2" indent="-171450">
              <a:buFont typeface="Wingdings" panose="05000000000000000000" pitchFamily="2" charset="2"/>
              <a:buChar char=""/>
            </a:pP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1" indent="0">
              <a:buNone/>
            </a:pPr>
            <a:r>
              <a:rPr lang="en-CA" sz="1500" b="1" u="sng" kern="100" dirty="0">
                <a:latin typeface="Calibri" panose="020F0502020204030204" pitchFamily="34" charset="0"/>
                <a:ea typeface="Times New Roman" panose="02020603050405020304" pitchFamily="18" charset="0"/>
                <a:cs typeface="Times New Roman" panose="02020603050405020304" pitchFamily="18" charset="0"/>
              </a:rPr>
              <a:t>WINTER ROAD OPERATIONS</a:t>
            </a:r>
          </a:p>
          <a:p>
            <a:pPr marL="541338" lvl="2" indent="-400050">
              <a:buSzPct val="150000"/>
              <a:buFont typeface="Arial" panose="020B0604020202020204" pitchFamily="34" charset="0"/>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Wes Lake – Contractor</a:t>
            </a:r>
          </a:p>
          <a:p>
            <a:pPr marL="541338" lvl="2" indent="-400050">
              <a:buSzPct val="150000"/>
              <a:buFont typeface="Arial" panose="020B0604020202020204" pitchFamily="34" charset="0"/>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Local Operation</a:t>
            </a: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541338" lvl="2" indent="-400050">
              <a:buSzPct val="150000"/>
              <a:buFont typeface="Arial" panose="020B0604020202020204" pitchFamily="34" charset="0"/>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We have a fixed cost snow plowing contract with Wes Lake renews every 3 years.</a:t>
            </a:r>
          </a:p>
          <a:p>
            <a:pPr marL="541338" lvl="2" indent="-400050">
              <a:buSzPct val="150000"/>
              <a:buFont typeface="Arial" panose="020B0604020202020204" pitchFamily="34" charset="0"/>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Traffic volumes change the snow into a skating rink.</a:t>
            </a:r>
          </a:p>
          <a:p>
            <a:pPr marL="541338" lvl="2" indent="-400050">
              <a:buSzPct val="150000"/>
              <a:buFont typeface="Arial" panose="020B0604020202020204" pitchFamily="34" charset="0"/>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For Sanding – we pay Wes for spreading the sand - $400 per load</a:t>
            </a:r>
          </a:p>
          <a:p>
            <a:pPr marL="541338" lvl="3" indent="-400050">
              <a:buSzPct val="150000"/>
              <a:buFont typeface="Arial" panose="020B0604020202020204" pitchFamily="34" charset="0"/>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Municipality provides it “free”  which Wes stores in a special sand </a:t>
            </a:r>
            <a:r>
              <a:rPr lang="en-CA" sz="1500" kern="100" dirty="0" err="1">
                <a:latin typeface="Calibri" panose="020F0502020204030204" pitchFamily="34" charset="0"/>
                <a:ea typeface="Times New Roman" panose="02020603050405020304" pitchFamily="18" charset="0"/>
                <a:cs typeface="Times New Roman" panose="02020603050405020304" pitchFamily="18" charset="0"/>
              </a:rPr>
              <a:t>facitlity</a:t>
            </a:r>
            <a:endParaRPr lang="en-CA" sz="1500" kern="100" dirty="0">
              <a:latin typeface="Calibri" panose="020F0502020204030204" pitchFamily="34" charset="0"/>
              <a:ea typeface="Times New Roman" panose="02020603050405020304" pitchFamily="18" charset="0"/>
              <a:cs typeface="Times New Roman" panose="02020603050405020304" pitchFamily="18" charset="0"/>
            </a:endParaRPr>
          </a:p>
          <a:p>
            <a:pPr marL="541338" lvl="4" indent="-400050">
              <a:buSzPct val="150000"/>
              <a:buFont typeface="Arial" panose="020B0604020202020204" pitchFamily="34" charset="0"/>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 nothing is free with a government)</a:t>
            </a:r>
          </a:p>
          <a:p>
            <a:pPr marL="0" lvl="0" indent="-228600">
              <a:buFont typeface="Wingdings" panose="05000000000000000000" pitchFamily="2" charset="2"/>
              <a:buChar char=""/>
            </a:pP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lvl="2" indent="0">
              <a:buNone/>
            </a:pP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0E455851-2C1F-4DA2-B4CA-20F917354F37}" type="slidenum">
              <a:rPr lang="en-CA" smtClean="0"/>
              <a:t>7</a:t>
            </a:fld>
            <a:endParaRPr lang="en-CA"/>
          </a:p>
        </p:txBody>
      </p:sp>
    </p:spTree>
    <p:extLst>
      <p:ext uri="{BB962C8B-B14F-4D97-AF65-F5344CB8AC3E}">
        <p14:creationId xmlns:p14="http://schemas.microsoft.com/office/powerpoint/2010/main" val="3442994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285750"/>
            <a:r>
              <a:rPr lang="en-CA" sz="1500" b="1" kern="100" dirty="0">
                <a:latin typeface="Calibri" panose="020F0502020204030204" pitchFamily="34" charset="0"/>
                <a:ea typeface="Times New Roman" panose="02020603050405020304" pitchFamily="18" charset="0"/>
                <a:cs typeface="Times New Roman" panose="02020603050405020304" pitchFamily="18" charset="0"/>
              </a:rPr>
              <a:t>The Bridge</a:t>
            </a:r>
          </a:p>
          <a:p>
            <a:pPr marL="971550" lvl="2" indent="-285750">
              <a:buFont typeface="Wingdings"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Ministry of Natural Resources  lease agreement for the specific area that the bridge occupies.</a:t>
            </a:r>
          </a:p>
          <a:p>
            <a:pPr marL="971550" lvl="2" indent="-285750">
              <a:buFont typeface="Wingdings"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The original 30 years lease has expired in 2022 and will expires again in 2052.</a:t>
            </a:r>
          </a:p>
          <a:p>
            <a:pPr marL="857250" lvl="2" indent="-171450">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   The lease Fee has increased from $226 per year  to $1,926 per year</a:t>
            </a:r>
          </a:p>
          <a:p>
            <a:pPr marL="857250" lvl="2" indent="-171450">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 About $12 per member  per year for each of the 140 members.</a:t>
            </a:r>
          </a:p>
          <a:p>
            <a:pPr lvl="1">
              <a:buFont typeface="Wingdings" panose="05000000000000000000" pitchFamily="2" charset="2"/>
              <a:buChar char=""/>
            </a:pPr>
            <a:r>
              <a:rPr lang="en-CA" sz="1500" b="1" kern="100" dirty="0">
                <a:latin typeface="Calibri" panose="020F0502020204030204" pitchFamily="34" charset="0"/>
                <a:ea typeface="Times New Roman" panose="02020603050405020304" pitchFamily="18" charset="0"/>
                <a:cs typeface="Times New Roman" panose="02020603050405020304" pitchFamily="18" charset="0"/>
              </a:rPr>
              <a:t>The Road</a:t>
            </a:r>
          </a:p>
          <a:p>
            <a:pPr lvl="2">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Land use </a:t>
            </a:r>
            <a:r>
              <a:rPr lang="en-CA" kern="100" dirty="0">
                <a:latin typeface="Calibri" panose="020F0502020204030204" pitchFamily="34" charset="0"/>
                <a:ea typeface="Times New Roman" panose="02020603050405020304" pitchFamily="18" charset="0"/>
                <a:cs typeface="Times New Roman" panose="02020603050405020304" pitchFamily="18" charset="0"/>
              </a:rPr>
              <a:t>permit </a:t>
            </a:r>
          </a:p>
          <a:p>
            <a:pPr lvl="2">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We do not pay a fee for the land the road is constructed on. </a:t>
            </a:r>
          </a:p>
          <a:p>
            <a:pPr lvl="2">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But we </a:t>
            </a:r>
            <a:r>
              <a:rPr lang="en-CA" kern="100" dirty="0">
                <a:latin typeface="Calibri" panose="020F0502020204030204" pitchFamily="34" charset="0"/>
                <a:ea typeface="Times New Roman" panose="02020603050405020304" pitchFamily="18" charset="0"/>
                <a:cs typeface="Times New Roman" panose="02020603050405020304" pitchFamily="18" charset="0"/>
              </a:rPr>
              <a:t>Must allow access to the general public.</a:t>
            </a: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
            </a:pPr>
            <a:endParaRPr lang="en-CA" b="1"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500" dirty="0"/>
          </a:p>
          <a:p>
            <a:endParaRPr lang="en-CA" dirty="0"/>
          </a:p>
        </p:txBody>
      </p:sp>
      <p:sp>
        <p:nvSpPr>
          <p:cNvPr id="4" name="Slide Number Placeholder 3"/>
          <p:cNvSpPr>
            <a:spLocks noGrp="1"/>
          </p:cNvSpPr>
          <p:nvPr>
            <p:ph type="sldNum" sz="quarter" idx="5"/>
          </p:nvPr>
        </p:nvSpPr>
        <p:spPr/>
        <p:txBody>
          <a:bodyPr/>
          <a:lstStyle/>
          <a:p>
            <a:fld id="{BE58E7E8-C23C-4D0F-8660-18E02BB630D6}" type="slidenum">
              <a:rPr lang="en-CA" smtClean="0"/>
              <a:t>8</a:t>
            </a:fld>
            <a:endParaRPr lang="en-CA"/>
          </a:p>
        </p:txBody>
      </p:sp>
    </p:spTree>
    <p:extLst>
      <p:ext uri="{BB962C8B-B14F-4D97-AF65-F5344CB8AC3E}">
        <p14:creationId xmlns:p14="http://schemas.microsoft.com/office/powerpoint/2010/main" val="84800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eaLnBrk="1" fontAlgn="t" latinLnBrk="0" hangingPunct="1">
              <a:spcBef>
                <a:spcPts val="0"/>
              </a:spcBef>
              <a:spcAft>
                <a:spcPts val="0"/>
              </a:spcAft>
            </a:pPr>
            <a:r>
              <a:rPr lang="en-CA" sz="18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 would like to thank and acknowledge the time and commitment from these Board members this year.</a:t>
            </a:r>
          </a:p>
          <a:p>
            <a:pPr marL="0" indent="0" algn="l" rtl="0" eaLnBrk="1" fontAlgn="t" latinLnBrk="0" hangingPunct="1">
              <a:spcBef>
                <a:spcPts val="0"/>
              </a:spcBef>
              <a:spcAft>
                <a:spcPts val="0"/>
              </a:spcAft>
            </a:pPr>
            <a:r>
              <a:rPr lang="en-CA" sz="1800" b="1" i="0" u="none" strike="noStrike"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Don Bartley </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CA" sz="1800" b="1" i="0" u="none" strike="noStrike" kern="1200" dirty="0">
                <a:solidFill>
                  <a:srgbClr val="FFFFFF"/>
                </a:solidFill>
                <a:effectLst/>
                <a:latin typeface="Gill Sans MT" panose="020B0502020104020203" pitchFamily="34" charset="0"/>
              </a:rPr>
              <a:t>Road Manager</a:t>
            </a:r>
          </a:p>
          <a:p>
            <a:pPr marL="0" marR="0" indent="0" algn="l" rtl="0" eaLnBrk="1" fontAlgn="auto" latinLnBrk="0" hangingPunct="1">
              <a:spcBef>
                <a:spcPts val="0"/>
              </a:spcBef>
              <a:spcAft>
                <a:spcPts val="0"/>
              </a:spcAft>
            </a:pPr>
            <a:endParaRPr lang="en-CA" sz="1800" b="0" i="0" u="none" strike="noStrike" dirty="0">
              <a:effectLst/>
              <a:latin typeface="Arial" panose="020B0604020202020204" pitchFamily="34" charset="0"/>
            </a:endParaRPr>
          </a:p>
          <a:p>
            <a:pPr marL="0" indent="0" algn="l" rtl="0" eaLnBrk="1" fontAlgn="t" latinLnBrk="0" hangingPunct="1">
              <a:spcBef>
                <a:spcPts val="0"/>
              </a:spcBef>
              <a:spcAft>
                <a:spcPts val="0"/>
              </a:spcAft>
            </a:pPr>
            <a:r>
              <a:rPr lang="en-CA" sz="1800" b="0" i="0" u="none" strike="noStrike"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Robert </a:t>
            </a:r>
            <a:r>
              <a:rPr lang="en-CA" sz="1800" b="0" i="0" u="none" strike="noStrike" kern="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Brazzell</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CA" sz="1800" b="0" i="0" u="none" strike="noStrike"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Governance</a:t>
            </a:r>
          </a:p>
          <a:p>
            <a:pPr marL="0" marR="0" indent="0" algn="l" rtl="0" eaLnBrk="1" fontAlgn="auto" latinLnBrk="0" hangingPunct="1">
              <a:spcBef>
                <a:spcPts val="0"/>
              </a:spcBef>
              <a:spcAft>
                <a:spcPts val="0"/>
              </a:spcAft>
            </a:pPr>
            <a:endParaRPr lang="en-CA" sz="1800" b="0" i="0" u="none" strike="noStrike" dirty="0">
              <a:effectLst/>
              <a:latin typeface="Arial" panose="020B0604020202020204" pitchFamily="34" charset="0"/>
            </a:endParaRPr>
          </a:p>
          <a:p>
            <a:pPr marL="0" indent="0" algn="l" rtl="0" eaLnBrk="1" fontAlgn="t" latinLnBrk="0" hangingPunct="1">
              <a:spcBef>
                <a:spcPts val="0"/>
              </a:spcBef>
              <a:spcAft>
                <a:spcPts val="0"/>
              </a:spcAft>
            </a:pPr>
            <a:r>
              <a:rPr lang="en-CA" sz="1800" b="0" i="0" u="none" strike="noStrike"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Ian Colquhoun</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CA" sz="1800" b="0" i="0" u="none" strike="noStrike"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Secretary &amp; Environment </a:t>
            </a:r>
            <a:endParaRPr lang="en-CA" sz="1800" b="0" i="0" u="none" strike="noStrike" dirty="0">
              <a:effectLst/>
              <a:latin typeface="Arial" panose="020B0604020202020204" pitchFamily="34" charset="0"/>
            </a:endParaRPr>
          </a:p>
          <a:p>
            <a:pPr marL="0" indent="0" algn="l" rtl="0" eaLnBrk="1" fontAlgn="t" latinLnBrk="0" hangingPunct="1">
              <a:spcBef>
                <a:spcPts val="0"/>
              </a:spcBef>
              <a:spcAft>
                <a:spcPts val="0"/>
              </a:spcAft>
            </a:pPr>
            <a:endParaRPr lang="en-CA" sz="1800" b="0" i="0" u="none" strike="noStrike"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l" rtl="0" eaLnBrk="1" fontAlgn="t" latinLnBrk="0" hangingPunct="1">
              <a:spcBef>
                <a:spcPts val="0"/>
              </a:spcBef>
              <a:spcAft>
                <a:spcPts val="0"/>
              </a:spcAft>
            </a:pPr>
            <a:r>
              <a:rPr lang="en-CA" sz="1800" b="0" i="0" u="none" strike="noStrike"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Catherine Rice</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0000"/>
                </a:solidFill>
                <a:effectLst/>
                <a:latin typeface="Gill Sans MT" panose="020B0502020104020203" pitchFamily="34" charset="0"/>
              </a:rPr>
              <a:t>Finance</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CA" sz="1800" b="0" i="0" u="none" strike="noStrike" kern="1200" dirty="0">
              <a:solidFill>
                <a:srgbClr val="000000"/>
              </a:solidFill>
              <a:effectLst/>
              <a:latin typeface="Gill Sans MT" panose="020B0502020104020203" pitchFamily="34" charset="0"/>
            </a:endParaRPr>
          </a:p>
          <a:p>
            <a:pPr marL="0" algn="l" rtl="0" eaLnBrk="1" fontAlgn="t" latinLnBrk="0" hangingPunct="1">
              <a:spcBef>
                <a:spcPts val="0"/>
              </a:spcBef>
              <a:spcAft>
                <a:spcPts val="0"/>
              </a:spcAft>
            </a:pPr>
            <a:r>
              <a:rPr lang="en-CA" sz="1800" b="0" i="0" u="none" strike="noStrike" kern="1200" dirty="0">
                <a:solidFill>
                  <a:srgbClr val="000000"/>
                </a:solidFill>
                <a:effectLst/>
                <a:latin typeface="Gill Sans MT" panose="020B0502020104020203" pitchFamily="34" charset="0"/>
              </a:rPr>
              <a:t>Warren Markwart</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0000"/>
                </a:solidFill>
                <a:effectLst/>
                <a:latin typeface="Gill Sans MT" panose="020B0502020104020203" pitchFamily="34" charset="0"/>
              </a:rPr>
              <a:t>Chair</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CA" sz="1800" b="0" i="0" u="none" strike="noStrike"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gn="l" rtl="0" eaLnBrk="1" fontAlgn="auto" latinLnBrk="0" hangingPunct="1">
              <a:spcBef>
                <a:spcPts val="0"/>
              </a:spcBef>
              <a:spcAft>
                <a:spcPts val="0"/>
              </a:spcAft>
            </a:pPr>
            <a:r>
              <a:rPr lang="en-CA" sz="1800" b="0" i="0" u="none" strike="noStrike"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Suzanne </a:t>
            </a:r>
            <a:r>
              <a:rPr lang="en-CA" sz="1800" b="0" i="0" u="none" strike="noStrike" kern="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Vanderkaden</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0000"/>
                </a:solidFill>
                <a:effectLst/>
                <a:latin typeface="Gill Sans MT" panose="020B0502020104020203" pitchFamily="34" charset="0"/>
              </a:rPr>
              <a:t>Communications &amp; Nominations</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Steve Quinlan </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Treasurer</a:t>
            </a:r>
          </a:p>
          <a:p>
            <a:pPr marL="0" algn="l" rtl="0" eaLnBrk="1" fontAlgn="t" latinLnBrk="0" hangingPunct="1">
              <a:spcBef>
                <a:spcPts val="0"/>
              </a:spcBef>
              <a:spcAft>
                <a:spcPts val="0"/>
              </a:spcAft>
            </a:pPr>
            <a:endParaRPr lang="en-CA" sz="1800" b="0" i="0" u="none" strike="noStrike" kern="1200" dirty="0">
              <a:solidFill>
                <a:srgbClr val="002060"/>
              </a:solidFill>
              <a:effectLst/>
              <a:latin typeface="Gill Sans MT" panose="020B0502020104020203" pitchFamily="34" charset="0"/>
            </a:endParaRPr>
          </a:p>
          <a:p>
            <a:pPr marL="0" algn="l" rtl="0" eaLnBrk="1" fontAlgn="t" latinLnBrk="0" hangingPunct="1">
              <a:spcBef>
                <a:spcPts val="0"/>
              </a:spcBef>
              <a:spcAft>
                <a:spcPts val="0"/>
              </a:spcAft>
            </a:pPr>
            <a:r>
              <a:rPr lang="en-CA" sz="1800" b="1" i="0" u="none" strike="noStrike" dirty="0">
                <a:effectLst/>
                <a:latin typeface="Arial" panose="020B0604020202020204" pitchFamily="34" charset="0"/>
              </a:rPr>
              <a:t>And a special thanks to 2 departing Board Members after 3 years of service</a:t>
            </a: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Robin Axon</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Vice Chair &amp; Finance</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gn="l" rtl="0" eaLnBrk="1" fontAlgn="auto" latinLnBrk="0" hangingPunct="1">
              <a:spcBef>
                <a:spcPts val="0"/>
              </a:spcBef>
              <a:spcAft>
                <a:spcPts val="0"/>
              </a:spcAft>
            </a:pPr>
            <a:r>
              <a:rPr lang="en-CA" sz="1800" b="0" i="0" u="none" strike="noStrike"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Joel Kruzich</a:t>
            </a:r>
            <a:endParaRPr lang="en-CA"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CA" sz="1800" b="0" i="0" u="none" strike="noStrike" kern="1200" dirty="0">
                <a:solidFill>
                  <a:srgbClr val="002060"/>
                </a:solidFill>
                <a:effectLst/>
                <a:latin typeface="Gill Sans MT" panose="020B0502020104020203" pitchFamily="34" charset="0"/>
              </a:rPr>
              <a:t>Membership management.</a:t>
            </a:r>
            <a:endParaRPr lang="en-CA"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CA"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E58E7E8-C23C-4D0F-8660-18E02BB630D6}" type="slidenum">
              <a:rPr lang="en-CA" smtClean="0"/>
              <a:t>9</a:t>
            </a:fld>
            <a:endParaRPr lang="en-CA"/>
          </a:p>
        </p:txBody>
      </p:sp>
    </p:spTree>
    <p:extLst>
      <p:ext uri="{BB962C8B-B14F-4D97-AF65-F5344CB8AC3E}">
        <p14:creationId xmlns:p14="http://schemas.microsoft.com/office/powerpoint/2010/main" val="277275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704463" y="5956138"/>
            <a:ext cx="2133600" cy="365125"/>
          </a:xfrm>
        </p:spPr>
        <p:txBody>
          <a:bodyPr/>
          <a:lstStyle>
            <a:lvl1pPr>
              <a:defRPr>
                <a:solidFill>
                  <a:schemeClr val="accent1">
                    <a:lumMod val="75000"/>
                    <a:lumOff val="25000"/>
                  </a:schemeClr>
                </a:solidFill>
              </a:defRPr>
            </a:lvl1pPr>
          </a:lstStyle>
          <a:p>
            <a:fld id="{B61BEF0D-F0BB-DE4B-95CE-6DB70DBA9567}" type="datetimeFigureOut">
              <a:rPr lang="en-US" dirty="0"/>
              <a:pPr/>
              <a:t>8/1/23</a:t>
            </a:fld>
            <a:endParaRPr lang="en-US"/>
          </a:p>
        </p:txBody>
      </p:sp>
      <p:sp>
        <p:nvSpPr>
          <p:cNvPr id="5" name="Footer Placeholder 4"/>
          <p:cNvSpPr>
            <a:spLocks noGrp="1"/>
          </p:cNvSpPr>
          <p:nvPr>
            <p:ph type="ftr" sz="quarter" idx="11"/>
          </p:nvPr>
        </p:nvSpPr>
        <p:spPr>
          <a:xfrm>
            <a:off x="435894" y="5951812"/>
            <a:ext cx="5187908"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7918725" y="5956138"/>
            <a:ext cx="76233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327910" y="630007"/>
            <a:ext cx="2815340" cy="56822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en-US"/>
              <a:t>Click to edit Master title style</a:t>
            </a:r>
          </a:p>
        </p:txBody>
      </p:sp>
      <p:sp>
        <p:nvSpPr>
          <p:cNvPr id="4" name="Date Placeholder 3"/>
          <p:cNvSpPr>
            <a:spLocks noGrp="1"/>
          </p:cNvSpPr>
          <p:nvPr>
            <p:ph type="dt" sz="half" idx="10"/>
          </p:nvPr>
        </p:nvSpPr>
        <p:spPr>
          <a:xfrm>
            <a:off x="6745255" y="5956138"/>
            <a:ext cx="996106" cy="365125"/>
          </a:xfrm>
        </p:spPr>
        <p:txBody>
          <a:bodyPr/>
          <a:lstStyle>
            <a:lvl1pPr>
              <a:defRPr>
                <a:solidFill>
                  <a:schemeClr val="accent1">
                    <a:lumMod val="75000"/>
                    <a:lumOff val="25000"/>
                  </a:schemeClr>
                </a:solidFill>
              </a:defRPr>
            </a:lvl1pPr>
          </a:lstStyle>
          <a:p>
            <a:fld id="{B61BEF0D-F0BB-DE4B-95CE-6DB70DBA9567}" type="datetimeFigureOut">
              <a:rPr lang="en-US" dirty="0"/>
              <a:pPr/>
              <a:t>8/1/23</a:t>
            </a:fld>
            <a:endParaRPr lang="en-US"/>
          </a:p>
        </p:txBody>
      </p:sp>
      <p:sp>
        <p:nvSpPr>
          <p:cNvPr id="5" name="Footer Placeholder 4"/>
          <p:cNvSpPr>
            <a:spLocks noGrp="1"/>
          </p:cNvSpPr>
          <p:nvPr>
            <p:ph type="ftr" sz="quarter" idx="11"/>
          </p:nvPr>
        </p:nvSpPr>
        <p:spPr>
          <a:xfrm>
            <a:off x="581193" y="5951812"/>
            <a:ext cx="5922209" cy="365125"/>
          </a:xfrm>
        </p:spPr>
        <p:txBody>
          <a:bodyPr/>
          <a:lstStyle/>
          <a:p>
            <a:endParaRPr lang="en-US"/>
          </a:p>
        </p:txBody>
      </p:sp>
      <p:sp>
        <p:nvSpPr>
          <p:cNvPr id="6" name="Slide Number Placeholder 5"/>
          <p:cNvSpPr>
            <a:spLocks noGrp="1"/>
          </p:cNvSpPr>
          <p:nvPr>
            <p:ph type="sldNum" sz="quarter" idx="12"/>
          </p:nvPr>
        </p:nvSpPr>
        <p:spPr>
          <a:xfrm>
            <a:off x="7834962" y="5956138"/>
            <a:ext cx="873146"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180497"/>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18725" y="5956138"/>
            <a:ext cx="789381"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8/1/23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en-US"/>
              <a:t>Click to edit Master title style</a:t>
            </a:r>
          </a:p>
        </p:txBody>
      </p:sp>
      <p:sp>
        <p:nvSpPr>
          <p:cNvPr id="3" name="Content Placeholder 2"/>
          <p:cNvSpPr>
            <a:spLocks noGrp="1"/>
          </p:cNvSpPr>
          <p:nvPr>
            <p:ph sz="half" idx="1"/>
          </p:nvPr>
        </p:nvSpPr>
        <p:spPr>
          <a:xfrm>
            <a:off x="435895" y="2228004"/>
            <a:ext cx="4066793"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13" y="2228004"/>
            <a:ext cx="4066794"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8/1/23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en-US"/>
              <a:t>Click to edit Master title style</a:t>
            </a:r>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5896" y="2926053"/>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3"/>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8/1/23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8/1/23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7" name="Rectangle 6"/>
          <p:cNvSpPr>
            <a:spLocks noChangeAspect="1"/>
          </p:cNvSpPr>
          <p:nvPr/>
        </p:nvSpPr>
        <p:spPr>
          <a:xfrm>
            <a:off x="330512"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5141973"/>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335862" y="601200"/>
            <a:ext cx="846963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05618" y="5262297"/>
            <a:ext cx="4402490"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8/1/23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35894" y="5260128"/>
            <a:ext cx="827221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35894" y="2336003"/>
            <a:ext cx="8272212"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04464" y="5956138"/>
            <a:ext cx="21335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8/1/23</a:t>
            </a:fld>
            <a:endParaRPr lang="en-US"/>
          </a:p>
        </p:txBody>
      </p:sp>
      <p:sp>
        <p:nvSpPr>
          <p:cNvPr id="5" name="Footer Placeholder 4"/>
          <p:cNvSpPr>
            <a:spLocks noGrp="1"/>
          </p:cNvSpPr>
          <p:nvPr>
            <p:ph type="ftr" sz="quarter" idx="3"/>
          </p:nvPr>
        </p:nvSpPr>
        <p:spPr>
          <a:xfrm>
            <a:off x="435894" y="5951812"/>
            <a:ext cx="5187908"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7918725" y="5956138"/>
            <a:ext cx="789383"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334901"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hyperlink" Target="http://www.mglakeroadgroup.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9.emf"/><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88" Type="http://schemas.openxmlformats.org/officeDocument/2006/relationships/image" Target="../media/image5.png"/><Relationship Id="rId1" Type="http://schemas.microsoft.com/office/2007/relationships/media" Target="../media/media25.m4a"/><Relationship Id="rId6" Type="http://schemas.openxmlformats.org/officeDocument/2006/relationships/customXml" Target="../ink/ink1.xml"/><Relationship Id="rId87" Type="http://schemas.openxmlformats.org/officeDocument/2006/relationships/image" Target="../media/image698.png"/><Relationship Id="rId5" Type="http://schemas.openxmlformats.org/officeDocument/2006/relationships/image" Target="../media/image4.tiff"/><Relationship Id="rId10" Type="http://schemas.openxmlformats.org/officeDocument/2006/relationships/customXml" Target="../ink/ink2.xml"/><Relationship Id="rId4" Type="http://schemas.openxmlformats.org/officeDocument/2006/relationships/notesSlide" Target="../notesSlides/notesSlide20.xml"/><Relationship Id="rId9" Type="http://schemas.openxmlformats.org/officeDocument/2006/relationships/image" Target="../media/image65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909A-AA5F-A1A8-5066-203A925A32CE}"/>
              </a:ext>
            </a:extLst>
          </p:cNvPr>
          <p:cNvSpPr>
            <a:spLocks noGrp="1"/>
          </p:cNvSpPr>
          <p:nvPr>
            <p:ph type="ctrTitle"/>
          </p:nvPr>
        </p:nvSpPr>
        <p:spPr>
          <a:xfrm>
            <a:off x="1071283" y="4489991"/>
            <a:ext cx="6858000" cy="1790700"/>
          </a:xfrm>
        </p:spPr>
        <p:txBody>
          <a:bodyPr>
            <a:noAutofit/>
          </a:bodyPr>
          <a:lstStyle/>
          <a:p>
            <a:pPr algn="ctr"/>
            <a:r>
              <a:rPr lang="en-CA" sz="2800" dirty="0">
                <a:solidFill>
                  <a:schemeClr val="bg1"/>
                </a:solidFill>
              </a:rPr>
              <a:t>2022-23 Mississagua – Gold Lake Cottagers’ Road Group</a:t>
            </a:r>
            <a:br>
              <a:rPr lang="en-CA" sz="2800" dirty="0">
                <a:solidFill>
                  <a:schemeClr val="bg1"/>
                </a:solidFill>
              </a:rPr>
            </a:br>
            <a:r>
              <a:rPr lang="en-CA" sz="2800" dirty="0">
                <a:solidFill>
                  <a:schemeClr val="bg1"/>
                </a:solidFill>
              </a:rPr>
              <a:t>Annual General Meeting</a:t>
            </a:r>
          </a:p>
        </p:txBody>
      </p:sp>
      <p:pic>
        <p:nvPicPr>
          <p:cNvPr id="3" name="Picture 2">
            <a:extLst>
              <a:ext uri="{FF2B5EF4-FFF2-40B4-BE49-F238E27FC236}">
                <a16:creationId xmlns:a16="http://schemas.microsoft.com/office/drawing/2014/main" id="{90EF6A09-BA56-FA5E-A81A-FB71B9C0F6F0}"/>
              </a:ext>
            </a:extLst>
          </p:cNvPr>
          <p:cNvPicPr>
            <a:picLocks noChangeAspect="1"/>
          </p:cNvPicPr>
          <p:nvPr/>
        </p:nvPicPr>
        <p:blipFill>
          <a:blip r:embed="rId3"/>
          <a:stretch>
            <a:fillRect/>
          </a:stretch>
        </p:blipFill>
        <p:spPr>
          <a:xfrm>
            <a:off x="325960" y="577309"/>
            <a:ext cx="8501945" cy="4299491"/>
          </a:xfrm>
          <a:prstGeom prst="rect">
            <a:avLst/>
          </a:prstGeom>
        </p:spPr>
      </p:pic>
    </p:spTree>
    <p:extLst>
      <p:ext uri="{BB962C8B-B14F-4D97-AF65-F5344CB8AC3E}">
        <p14:creationId xmlns:p14="http://schemas.microsoft.com/office/powerpoint/2010/main" val="3251499229"/>
      </p:ext>
    </p:extLst>
  </p:cSld>
  <p:clrMapOvr>
    <a:masterClrMapping/>
  </p:clrMapOvr>
  <mc:AlternateContent xmlns:mc="http://schemas.openxmlformats.org/markup-compatibility/2006">
    <mc:Choice xmlns:p14="http://schemas.microsoft.com/office/powerpoint/2010/main" Requires="p14">
      <p:transition spd="slow" p14:dur="2000" advTm="3413"/>
    </mc:Choice>
    <mc:Fallback>
      <p:transition spd="slow" advTm="34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CD4C-2AFD-FBBB-E315-D638E8A8AB18}"/>
              </a:ext>
            </a:extLst>
          </p:cNvPr>
          <p:cNvSpPr>
            <a:spLocks noGrp="1"/>
          </p:cNvSpPr>
          <p:nvPr>
            <p:ph type="title"/>
          </p:nvPr>
        </p:nvSpPr>
        <p:spPr>
          <a:xfrm>
            <a:off x="463537" y="682854"/>
            <a:ext cx="7909568" cy="994172"/>
          </a:xfrm>
        </p:spPr>
        <p:txBody>
          <a:bodyPr>
            <a:normAutofit/>
          </a:bodyPr>
          <a:lstStyle/>
          <a:p>
            <a:r>
              <a:rPr lang="en-CA" kern="100" dirty="0">
                <a:ea typeface="Times New Roman" panose="02020603050405020304" pitchFamily="18" charset="0"/>
                <a:cs typeface="Times New Roman" panose="02020603050405020304" pitchFamily="18" charset="0"/>
              </a:rPr>
              <a:t>NEW BOARD for 2023-24</a:t>
            </a:r>
            <a:endParaRPr lang="en-US" dirty="0"/>
          </a:p>
        </p:txBody>
      </p:sp>
      <p:sp>
        <p:nvSpPr>
          <p:cNvPr id="6" name="TextBox 5">
            <a:extLst>
              <a:ext uri="{FF2B5EF4-FFF2-40B4-BE49-F238E27FC236}">
                <a16:creationId xmlns:a16="http://schemas.microsoft.com/office/drawing/2014/main" id="{B03DE909-4A91-9662-FA35-B78FA1D1CD84}"/>
              </a:ext>
            </a:extLst>
          </p:cNvPr>
          <p:cNvSpPr txBox="1"/>
          <p:nvPr/>
        </p:nvSpPr>
        <p:spPr>
          <a:xfrm>
            <a:off x="464042" y="5672235"/>
            <a:ext cx="8272212" cy="923330"/>
          </a:xfrm>
          <a:prstGeom prst="rect">
            <a:avLst/>
          </a:prstGeom>
          <a:noFill/>
          <a:ln w="12700">
            <a:solidFill>
              <a:schemeClr val="tx1"/>
            </a:solidFill>
          </a:ln>
        </p:spPr>
        <p:txBody>
          <a:bodyPr wrap="square" rtlCol="0">
            <a:spAutoFit/>
          </a:bodyPr>
          <a:lstStyle/>
          <a:p>
            <a:r>
              <a:rPr lang="en-US" b="1" dirty="0"/>
              <a:t>MOTION: The *nominees for the 2023-2024 board are to be ratified as presented.</a:t>
            </a:r>
          </a:p>
          <a:p>
            <a:endParaRPr lang="en-US" b="1" dirty="0"/>
          </a:p>
        </p:txBody>
      </p:sp>
      <p:pic>
        <p:nvPicPr>
          <p:cNvPr id="7" name="Picture 6">
            <a:extLst>
              <a:ext uri="{FF2B5EF4-FFF2-40B4-BE49-F238E27FC236}">
                <a16:creationId xmlns:a16="http://schemas.microsoft.com/office/drawing/2014/main" id="{A00EB8AE-2D18-D2A5-7A12-92CD9912D391}"/>
              </a:ext>
            </a:extLst>
          </p:cNvPr>
          <p:cNvPicPr>
            <a:picLocks noChangeAspect="1"/>
          </p:cNvPicPr>
          <p:nvPr/>
        </p:nvPicPr>
        <p:blipFill>
          <a:blip r:embed="rId5"/>
          <a:stretch>
            <a:fillRect/>
          </a:stretch>
        </p:blipFill>
        <p:spPr>
          <a:xfrm>
            <a:off x="8061844" y="5850089"/>
            <a:ext cx="585832" cy="585832"/>
          </a:xfrm>
          <a:prstGeom prst="rect">
            <a:avLst/>
          </a:prstGeom>
        </p:spPr>
      </p:pic>
      <p:graphicFrame>
        <p:nvGraphicFramePr>
          <p:cNvPr id="8" name="Table 7">
            <a:extLst>
              <a:ext uri="{FF2B5EF4-FFF2-40B4-BE49-F238E27FC236}">
                <a16:creationId xmlns:a16="http://schemas.microsoft.com/office/drawing/2014/main" id="{AF1169DB-DD12-56BB-1F79-1A98959A747E}"/>
              </a:ext>
            </a:extLst>
          </p:cNvPr>
          <p:cNvGraphicFramePr>
            <a:graphicFrameLocks noGrp="1"/>
          </p:cNvGraphicFramePr>
          <p:nvPr/>
        </p:nvGraphicFramePr>
        <p:xfrm>
          <a:off x="1102282" y="2092810"/>
          <a:ext cx="6939436" cy="3291840"/>
        </p:xfrm>
        <a:graphic>
          <a:graphicData uri="http://schemas.openxmlformats.org/drawingml/2006/table">
            <a:tbl>
              <a:tblPr firstRow="1" bandRow="1">
                <a:tableStyleId>{5C22544A-7EE6-4342-B048-85BDC9FD1C3A}</a:tableStyleId>
              </a:tblPr>
              <a:tblGrid>
                <a:gridCol w="1843851">
                  <a:extLst>
                    <a:ext uri="{9D8B030D-6E8A-4147-A177-3AD203B41FA5}">
                      <a16:colId xmlns:a16="http://schemas.microsoft.com/office/drawing/2014/main" val="744183234"/>
                    </a:ext>
                  </a:extLst>
                </a:gridCol>
                <a:gridCol w="2079409">
                  <a:extLst>
                    <a:ext uri="{9D8B030D-6E8A-4147-A177-3AD203B41FA5}">
                      <a16:colId xmlns:a16="http://schemas.microsoft.com/office/drawing/2014/main" val="1580514669"/>
                    </a:ext>
                  </a:extLst>
                </a:gridCol>
                <a:gridCol w="1508088">
                  <a:extLst>
                    <a:ext uri="{9D8B030D-6E8A-4147-A177-3AD203B41FA5}">
                      <a16:colId xmlns:a16="http://schemas.microsoft.com/office/drawing/2014/main" val="718979882"/>
                    </a:ext>
                  </a:extLst>
                </a:gridCol>
                <a:gridCol w="1508088">
                  <a:extLst>
                    <a:ext uri="{9D8B030D-6E8A-4147-A177-3AD203B41FA5}">
                      <a16:colId xmlns:a16="http://schemas.microsoft.com/office/drawing/2014/main" val="1974153465"/>
                    </a:ext>
                  </a:extLst>
                </a:gridCol>
              </a:tblGrid>
              <a:tr h="464203">
                <a:tc>
                  <a:txBody>
                    <a:bodyPr/>
                    <a:lstStyle/>
                    <a:p>
                      <a:endParaRPr lang="en-CA" sz="1400" dirty="0"/>
                    </a:p>
                  </a:txBody>
                  <a:tcPr marL="68580" marR="68580" marT="34290" marB="34290"/>
                </a:tc>
                <a:tc>
                  <a:txBody>
                    <a:bodyPr/>
                    <a:lstStyle/>
                    <a:p>
                      <a:endParaRPr lang="en-CA" sz="1400" dirty="0"/>
                    </a:p>
                    <a:p>
                      <a:r>
                        <a:rPr lang="en-CA" sz="1400" dirty="0"/>
                        <a:t>Position</a:t>
                      </a:r>
                    </a:p>
                  </a:txBody>
                  <a:tcPr marL="68580" marR="68580" marT="34290" marB="34290"/>
                </a:tc>
                <a:tc>
                  <a:txBody>
                    <a:bodyPr/>
                    <a:lstStyle/>
                    <a:p>
                      <a:r>
                        <a:rPr lang="en-CA" sz="1400" dirty="0"/>
                        <a:t>Cottage Location</a:t>
                      </a:r>
                    </a:p>
                  </a:txBody>
                  <a:tcPr marL="68580" marR="68580" marT="34290" marB="34290"/>
                </a:tc>
                <a:tc>
                  <a:txBody>
                    <a:bodyPr/>
                    <a:lstStyle/>
                    <a:p>
                      <a:r>
                        <a:rPr lang="en-CA" sz="1400" dirty="0"/>
                        <a:t>Time Left on the Board</a:t>
                      </a:r>
                    </a:p>
                  </a:txBody>
                  <a:tcPr marL="68580" marR="68580" marT="34290" marB="34290"/>
                </a:tc>
                <a:extLst>
                  <a:ext uri="{0D108BD9-81ED-4DB2-BD59-A6C34878D82A}">
                    <a16:rowId xmlns:a16="http://schemas.microsoft.com/office/drawing/2014/main" val="2809083835"/>
                  </a:ext>
                </a:extLst>
              </a:tr>
              <a:tr h="278522">
                <a:tc>
                  <a:txBody>
                    <a:bodyPr/>
                    <a:lstStyle/>
                    <a:p>
                      <a:pPr marL="0" lvl="0" indent="0">
                        <a:buFont typeface="Symbol" panose="05050102010706020507" pitchFamily="18" charset="2"/>
                        <a:buNone/>
                      </a:pPr>
                      <a:r>
                        <a:rPr lang="en-CA" sz="1500" kern="100" dirty="0">
                          <a:effectLst/>
                          <a:latin typeface="Calibri" panose="020F0502020204030204" pitchFamily="34" charset="0"/>
                          <a:ea typeface="Times New Roman" panose="02020603050405020304" pitchFamily="18" charset="0"/>
                          <a:cs typeface="Times New Roman" panose="02020603050405020304" pitchFamily="18" charset="0"/>
                        </a:rPr>
                        <a:t>Don Bartley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t>Road Supervisor</a:t>
                      </a:r>
                    </a:p>
                  </a:txBody>
                  <a:tcPr marL="68580" marR="68580" marT="34290" marB="34290"/>
                </a:tc>
                <a:tc>
                  <a:txBody>
                    <a:bodyPr/>
                    <a:lstStyle/>
                    <a:p>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Spur 6 </a:t>
                      </a:r>
                      <a:endParaRPr lang="en-CA" sz="1400" dirty="0"/>
                    </a:p>
                  </a:txBody>
                  <a:tcPr marL="68580" marR="68580" marT="34290" marB="34290"/>
                </a:tc>
                <a:tc>
                  <a:txBody>
                    <a:bodyPr/>
                    <a:lstStyle/>
                    <a:p>
                      <a:r>
                        <a:rPr lang="en-CA" sz="1400" dirty="0"/>
                        <a:t>2 years</a:t>
                      </a:r>
                    </a:p>
                  </a:txBody>
                  <a:tcPr marL="68580" marR="68580" marT="34290" marB="34290"/>
                </a:tc>
                <a:extLst>
                  <a:ext uri="{0D108BD9-81ED-4DB2-BD59-A6C34878D82A}">
                    <a16:rowId xmlns:a16="http://schemas.microsoft.com/office/drawing/2014/main" val="3778604289"/>
                  </a:ext>
                </a:extLst>
              </a:tr>
              <a:tr h="278522">
                <a:tc>
                  <a:txBody>
                    <a:bodyPr/>
                    <a:lstStyle/>
                    <a:p>
                      <a:pPr marL="0" lvl="0" indent="0">
                        <a:buFont typeface="Symbol" panose="05050102010706020507" pitchFamily="18" charset="2"/>
                        <a:buNone/>
                      </a:pPr>
                      <a:r>
                        <a:rPr lang="en-CA" sz="1500" kern="100" dirty="0">
                          <a:effectLst/>
                          <a:latin typeface="Calibri" panose="020F0502020204030204" pitchFamily="34" charset="0"/>
                          <a:ea typeface="Times New Roman" panose="02020603050405020304" pitchFamily="18" charset="0"/>
                          <a:cs typeface="Times New Roman" panose="02020603050405020304" pitchFamily="18" charset="0"/>
                        </a:rPr>
                        <a:t>Robert </a:t>
                      </a:r>
                      <a:r>
                        <a:rPr lang="en-CA" sz="1500" kern="100" dirty="0" err="1">
                          <a:effectLst/>
                          <a:latin typeface="Calibri" panose="020F0502020204030204" pitchFamily="34" charset="0"/>
                          <a:ea typeface="Times New Roman" panose="02020603050405020304" pitchFamily="18" charset="0"/>
                          <a:cs typeface="Times New Roman" panose="02020603050405020304" pitchFamily="18" charset="0"/>
                        </a:rPr>
                        <a:t>Brazzell</a:t>
                      </a:r>
                      <a:endParaRPr lang="en-CA"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Governance</a:t>
                      </a:r>
                    </a:p>
                  </a:txBody>
                  <a:tcPr marL="68580" marR="68580" marT="34290" marB="34290"/>
                </a:tc>
                <a:tc>
                  <a:txBody>
                    <a:bodyPr/>
                    <a:lstStyle/>
                    <a:p>
                      <a:r>
                        <a:rPr lang="en-CA" sz="1400" dirty="0"/>
                        <a:t>FR - 130</a:t>
                      </a:r>
                    </a:p>
                  </a:txBody>
                  <a:tcPr marL="68580" marR="68580" marT="34290" marB="34290"/>
                </a:tc>
                <a:tc>
                  <a:txBody>
                    <a:bodyPr/>
                    <a:lstStyle/>
                    <a:p>
                      <a:r>
                        <a:rPr lang="en-CA" sz="1400" dirty="0"/>
                        <a:t>2 years</a:t>
                      </a:r>
                    </a:p>
                  </a:txBody>
                  <a:tcPr marL="68580" marR="68580" marT="34290" marB="34290"/>
                </a:tc>
                <a:extLst>
                  <a:ext uri="{0D108BD9-81ED-4DB2-BD59-A6C34878D82A}">
                    <a16:rowId xmlns:a16="http://schemas.microsoft.com/office/drawing/2014/main" val="2734460376"/>
                  </a:ext>
                </a:extLst>
              </a:tr>
              <a:tr h="278522">
                <a:tc>
                  <a:txBody>
                    <a:bodyPr/>
                    <a:lstStyle/>
                    <a:p>
                      <a:pPr marL="0" lvl="0" indent="0">
                        <a:buFont typeface="Symbol" panose="05050102010706020507" pitchFamily="18" charset="2"/>
                        <a:buNone/>
                      </a:pPr>
                      <a:r>
                        <a:rPr lang="en-CA" sz="1500" kern="100" dirty="0">
                          <a:effectLst/>
                          <a:latin typeface="Calibri" panose="020F0502020204030204" pitchFamily="34" charset="0"/>
                          <a:ea typeface="Times New Roman" panose="02020603050405020304" pitchFamily="18" charset="0"/>
                          <a:cs typeface="Times New Roman" panose="02020603050405020304" pitchFamily="18" charset="0"/>
                        </a:rPr>
                        <a:t>Ian Colquhoun</a:t>
                      </a:r>
                      <a:endParaRPr lang="en-CA"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Secretary &amp; Environment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Spur 7</a:t>
                      </a:r>
                    </a:p>
                  </a:txBody>
                  <a:tcPr marL="68580" marR="68580" marT="34290" marB="34290"/>
                </a:tc>
                <a:tc>
                  <a:txBody>
                    <a:bodyPr/>
                    <a:lstStyle/>
                    <a:p>
                      <a:r>
                        <a:rPr lang="en-CA" sz="1400" dirty="0"/>
                        <a:t>2 years</a:t>
                      </a:r>
                    </a:p>
                  </a:txBody>
                  <a:tcPr marL="68580" marR="68580" marT="34290" marB="34290"/>
                </a:tc>
                <a:extLst>
                  <a:ext uri="{0D108BD9-81ED-4DB2-BD59-A6C34878D82A}">
                    <a16:rowId xmlns:a16="http://schemas.microsoft.com/office/drawing/2014/main" val="604774355"/>
                  </a:ext>
                </a:extLst>
              </a:tr>
              <a:tr h="2785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Suzanne </a:t>
                      </a:r>
                      <a:r>
                        <a:rPr lang="en-CA" sz="1400" kern="100" dirty="0" err="1">
                          <a:effectLst/>
                          <a:latin typeface="Calibri" panose="020F0502020204030204" pitchFamily="34" charset="0"/>
                          <a:ea typeface="Times New Roman" panose="02020603050405020304" pitchFamily="18" charset="0"/>
                          <a:cs typeface="Times New Roman" panose="02020603050405020304" pitchFamily="18" charset="0"/>
                        </a:rPr>
                        <a:t>Vanderkaden</a:t>
                      </a:r>
                      <a:endParaRPr lang="en-CA" sz="1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4290" marB="34290"/>
                </a:tc>
                <a:tc>
                  <a:txBody>
                    <a:bodyPr/>
                    <a:lstStyle/>
                    <a:p>
                      <a:r>
                        <a:rPr lang="en-CA" sz="1400" dirty="0"/>
                        <a:t>Communications &amp; Nominations</a:t>
                      </a:r>
                    </a:p>
                  </a:txBody>
                  <a:tcPr marL="68580" marR="68580" marT="34290" marB="34290"/>
                </a:tc>
                <a:tc>
                  <a:txBody>
                    <a:bodyPr/>
                    <a:lstStyle/>
                    <a:p>
                      <a:r>
                        <a:rPr lang="en-CA" sz="1400" dirty="0"/>
                        <a:t>FR - 130</a:t>
                      </a:r>
                    </a:p>
                  </a:txBody>
                  <a:tcPr marL="68580" marR="68580" marT="34290" marB="34290"/>
                </a:tc>
                <a:tc>
                  <a:txBody>
                    <a:bodyPr/>
                    <a:lstStyle/>
                    <a:p>
                      <a:r>
                        <a:rPr lang="en-CA" sz="1400" dirty="0"/>
                        <a:t>1 year</a:t>
                      </a:r>
                    </a:p>
                  </a:txBody>
                  <a:tcPr marL="68580" marR="68580" marT="34290" marB="34290"/>
                </a:tc>
                <a:extLst>
                  <a:ext uri="{0D108BD9-81ED-4DB2-BD59-A6C34878D82A}">
                    <a16:rowId xmlns:a16="http://schemas.microsoft.com/office/drawing/2014/main" val="2182910171"/>
                  </a:ext>
                </a:extLst>
              </a:tr>
              <a:tr h="264239">
                <a:tc>
                  <a:txBody>
                    <a:bodyPr/>
                    <a:lstStyle/>
                    <a:p>
                      <a:r>
                        <a:rPr lang="en-CA" sz="1400" dirty="0"/>
                        <a:t>Warren Markwart</a:t>
                      </a:r>
                    </a:p>
                  </a:txBody>
                  <a:tcPr marL="68580" marR="68580" marT="34290" marB="34290"/>
                </a:tc>
                <a:tc>
                  <a:txBody>
                    <a:bodyPr/>
                    <a:lstStyle/>
                    <a:p>
                      <a:r>
                        <a:rPr lang="en-CA" sz="1400" dirty="0"/>
                        <a:t>Chair</a:t>
                      </a:r>
                    </a:p>
                  </a:txBody>
                  <a:tcPr marL="68580" marR="68580" marT="34290" marB="34290"/>
                </a:tc>
                <a:tc>
                  <a:txBody>
                    <a:bodyPr/>
                    <a:lstStyle/>
                    <a:p>
                      <a:r>
                        <a:rPr lang="en-CA" sz="1400" dirty="0"/>
                        <a:t>Spur 4</a:t>
                      </a:r>
                    </a:p>
                  </a:txBody>
                  <a:tcPr marL="68580" marR="68580" marT="34290" marB="34290"/>
                </a:tc>
                <a:tc>
                  <a:txBody>
                    <a:bodyPr/>
                    <a:lstStyle/>
                    <a:p>
                      <a:r>
                        <a:rPr lang="en-CA" sz="1400" dirty="0"/>
                        <a:t>1 year</a:t>
                      </a:r>
                    </a:p>
                  </a:txBody>
                  <a:tcPr marL="68580" marR="68580" marT="34290" marB="34290"/>
                </a:tc>
                <a:extLst>
                  <a:ext uri="{0D108BD9-81ED-4DB2-BD59-A6C34878D82A}">
                    <a16:rowId xmlns:a16="http://schemas.microsoft.com/office/drawing/2014/main" val="4262180495"/>
                  </a:ext>
                </a:extLst>
              </a:tr>
              <a:tr h="270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*Catherine Rice</a:t>
                      </a:r>
                    </a:p>
                  </a:txBody>
                  <a:tcPr marL="68580" marR="68580" marT="34290" marB="34290"/>
                </a:tc>
                <a:tc>
                  <a:txBody>
                    <a:bodyPr/>
                    <a:lstStyle/>
                    <a:p>
                      <a:r>
                        <a:rPr lang="en-CA" sz="1400" dirty="0">
                          <a:solidFill>
                            <a:srgbClr val="002060"/>
                          </a:solidFill>
                        </a:rPr>
                        <a:t>Finance</a:t>
                      </a:r>
                    </a:p>
                  </a:txBody>
                  <a:tcPr marL="68580" marR="68580" marT="34290" marB="34290"/>
                </a:tc>
                <a:tc>
                  <a:txBody>
                    <a:bodyPr/>
                    <a:lstStyle/>
                    <a:p>
                      <a:r>
                        <a:rPr lang="en-CA" sz="1400" dirty="0">
                          <a:solidFill>
                            <a:srgbClr val="002060"/>
                          </a:solidFill>
                        </a:rPr>
                        <a:t>FR - 130</a:t>
                      </a:r>
                    </a:p>
                  </a:txBody>
                  <a:tcPr marL="68580" marR="68580" marT="34290" marB="34290"/>
                </a:tc>
                <a:tc>
                  <a:txBody>
                    <a:bodyPr/>
                    <a:lstStyle/>
                    <a:p>
                      <a:r>
                        <a:rPr lang="en-CA" sz="1400" dirty="0">
                          <a:solidFill>
                            <a:srgbClr val="002060"/>
                          </a:solidFill>
                        </a:rPr>
                        <a:t>1 year</a:t>
                      </a:r>
                    </a:p>
                  </a:txBody>
                  <a:tcPr marL="68580" marR="68580" marT="34290" marB="34290"/>
                </a:tc>
                <a:extLst>
                  <a:ext uri="{0D108BD9-81ED-4DB2-BD59-A6C34878D82A}">
                    <a16:rowId xmlns:a16="http://schemas.microsoft.com/office/drawing/2014/main" val="2490285942"/>
                  </a:ext>
                </a:extLst>
              </a:tr>
              <a:tr h="264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*Steve Quinlan </a:t>
                      </a:r>
                    </a:p>
                  </a:txBody>
                  <a:tcPr marL="68580" marR="68580" marT="34290" marB="34290"/>
                </a:tc>
                <a:tc>
                  <a:txBody>
                    <a:bodyPr/>
                    <a:lstStyle/>
                    <a:p>
                      <a:r>
                        <a:rPr lang="en-CA" sz="1400" dirty="0">
                          <a:solidFill>
                            <a:srgbClr val="002060"/>
                          </a:solidFill>
                        </a:rPr>
                        <a:t>Treasurer</a:t>
                      </a:r>
                    </a:p>
                  </a:txBody>
                  <a:tcPr marL="68580" marR="68580" marT="34290" marB="34290"/>
                </a:tc>
                <a:tc>
                  <a:txBody>
                    <a:bodyPr/>
                    <a:lstStyle/>
                    <a:p>
                      <a:r>
                        <a:rPr lang="en-CA" sz="1400" dirty="0">
                          <a:solidFill>
                            <a:srgbClr val="002060"/>
                          </a:solidFill>
                        </a:rPr>
                        <a:t>Spur 1A </a:t>
                      </a:r>
                    </a:p>
                  </a:txBody>
                  <a:tcPr marL="68580" marR="68580" marT="34290" marB="34290"/>
                </a:tc>
                <a:tc>
                  <a:txBody>
                    <a:bodyPr/>
                    <a:lstStyle/>
                    <a:p>
                      <a:r>
                        <a:rPr lang="en-CA" sz="1400" dirty="0">
                          <a:solidFill>
                            <a:srgbClr val="002060"/>
                          </a:solidFill>
                        </a:rPr>
                        <a:t>3 years</a:t>
                      </a:r>
                    </a:p>
                  </a:txBody>
                  <a:tcPr marL="68580" marR="68580" marT="34290" marB="34290"/>
                </a:tc>
                <a:extLst>
                  <a:ext uri="{0D108BD9-81ED-4DB2-BD59-A6C34878D82A}">
                    <a16:rowId xmlns:a16="http://schemas.microsoft.com/office/drawing/2014/main" val="3532173711"/>
                  </a:ext>
                </a:extLst>
              </a:tr>
              <a:tr h="264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*Kick </a:t>
                      </a:r>
                      <a:r>
                        <a:rPr lang="en-CA" sz="1400" kern="100"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Vanluden</a:t>
                      </a:r>
                      <a:endParaRPr lang="en-CA" sz="1400"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4290" marB="34290"/>
                </a:tc>
                <a:tc>
                  <a:txBody>
                    <a:bodyPr/>
                    <a:lstStyle/>
                    <a:p>
                      <a:r>
                        <a:rPr lang="en-CA" sz="1400" dirty="0">
                          <a:solidFill>
                            <a:srgbClr val="002060"/>
                          </a:solidFill>
                        </a:rPr>
                        <a:t>Finance</a:t>
                      </a:r>
                    </a:p>
                  </a:txBody>
                  <a:tcPr marL="68580" marR="68580" marT="34290" marB="34290"/>
                </a:tc>
                <a:tc>
                  <a:txBody>
                    <a:bodyPr/>
                    <a:lstStyle/>
                    <a:p>
                      <a:r>
                        <a:rPr lang="en-CA" sz="1400" dirty="0">
                          <a:solidFill>
                            <a:srgbClr val="002060"/>
                          </a:solidFill>
                        </a:rPr>
                        <a:t>Spur 9 </a:t>
                      </a:r>
                    </a:p>
                  </a:txBody>
                  <a:tcPr marL="68580" marR="68580" marT="34290" marB="34290"/>
                </a:tc>
                <a:tc>
                  <a:txBody>
                    <a:bodyPr/>
                    <a:lstStyle/>
                    <a:p>
                      <a:r>
                        <a:rPr lang="en-CA" sz="1400" dirty="0">
                          <a:solidFill>
                            <a:srgbClr val="002060"/>
                          </a:solidFill>
                        </a:rPr>
                        <a:t>3 years</a:t>
                      </a:r>
                    </a:p>
                  </a:txBody>
                  <a:tcPr marL="68580" marR="68580" marT="34290" marB="34290"/>
                </a:tc>
                <a:extLst>
                  <a:ext uri="{0D108BD9-81ED-4DB2-BD59-A6C34878D82A}">
                    <a16:rowId xmlns:a16="http://schemas.microsoft.com/office/drawing/2014/main" val="2310304043"/>
                  </a:ext>
                </a:extLst>
              </a:tr>
              <a:tr h="264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*Dan Charlebois</a:t>
                      </a:r>
                    </a:p>
                  </a:txBody>
                  <a:tcPr marL="68580" marR="68580" marT="34290" marB="34290"/>
                </a:tc>
                <a:tc>
                  <a:txBody>
                    <a:bodyPr/>
                    <a:lstStyle/>
                    <a:p>
                      <a:r>
                        <a:rPr lang="en-CA" sz="1400" dirty="0">
                          <a:solidFill>
                            <a:srgbClr val="002060"/>
                          </a:solidFill>
                        </a:rPr>
                        <a:t>Road Committee</a:t>
                      </a:r>
                    </a:p>
                  </a:txBody>
                  <a:tcPr marL="68580" marR="68580" marT="34290" marB="34290"/>
                </a:tc>
                <a:tc>
                  <a:txBody>
                    <a:bodyPr/>
                    <a:lstStyle/>
                    <a:p>
                      <a:r>
                        <a:rPr lang="en-CA" sz="1400" dirty="0">
                          <a:solidFill>
                            <a:srgbClr val="002060"/>
                          </a:solidFill>
                        </a:rPr>
                        <a:t>Spur 8</a:t>
                      </a:r>
                    </a:p>
                  </a:txBody>
                  <a:tcPr marL="68580" marR="68580" marT="34290" marB="34290"/>
                </a:tc>
                <a:tc>
                  <a:txBody>
                    <a:bodyPr/>
                    <a:lstStyle/>
                    <a:p>
                      <a:r>
                        <a:rPr lang="en-CA" sz="1400" dirty="0">
                          <a:solidFill>
                            <a:srgbClr val="002060"/>
                          </a:solidFill>
                        </a:rPr>
                        <a:t>3 years</a:t>
                      </a:r>
                    </a:p>
                  </a:txBody>
                  <a:tcPr marL="68580" marR="68580" marT="34290" marB="34290"/>
                </a:tc>
                <a:extLst>
                  <a:ext uri="{0D108BD9-81ED-4DB2-BD59-A6C34878D82A}">
                    <a16:rowId xmlns:a16="http://schemas.microsoft.com/office/drawing/2014/main" val="674293647"/>
                  </a:ext>
                </a:extLst>
              </a:tr>
            </a:tbl>
          </a:graphicData>
        </a:graphic>
      </p:graphicFrame>
      <p:pic>
        <p:nvPicPr>
          <p:cNvPr id="5" name="Audio 4">
            <a:hlinkClick r:id="" action="ppaction://media"/>
            <a:extLst>
              <a:ext uri="{FF2B5EF4-FFF2-40B4-BE49-F238E27FC236}">
                <a16:creationId xmlns:a16="http://schemas.microsoft.com/office/drawing/2014/main" id="{5247FF9E-029E-EAA3-1D94-F71BBCB91FE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48705296"/>
      </p:ext>
    </p:extLst>
  </p:cSld>
  <p:clrMapOvr>
    <a:masterClrMapping/>
  </p:clrMapOvr>
  <mc:AlternateContent xmlns:mc="http://schemas.openxmlformats.org/markup-compatibility/2006" xmlns:p14="http://schemas.microsoft.com/office/powerpoint/2010/main">
    <mc:Choice Requires="p14">
      <p:transition spd="slow" p14:dur="2000" advTm="33726"/>
    </mc:Choice>
    <mc:Fallback xmlns="">
      <p:transition spd="slow" advTm="3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80D1-3B1C-42AA-6B1E-7FBA461D2296}"/>
              </a:ext>
            </a:extLst>
          </p:cNvPr>
          <p:cNvSpPr>
            <a:spLocks noGrp="1"/>
          </p:cNvSpPr>
          <p:nvPr>
            <p:ph type="title"/>
          </p:nvPr>
        </p:nvSpPr>
        <p:spPr>
          <a:xfrm>
            <a:off x="435895" y="693798"/>
            <a:ext cx="8272212" cy="988332"/>
          </a:xfrm>
        </p:spPr>
        <p:txBody>
          <a:bodyPr>
            <a:normAutofit/>
          </a:bodyPr>
          <a:lstStyle/>
          <a:p>
            <a:r>
              <a:rPr lang="en-CA" dirty="0"/>
              <a:t>Road Supervisor’s Report</a:t>
            </a:r>
          </a:p>
        </p:txBody>
      </p:sp>
      <p:sp>
        <p:nvSpPr>
          <p:cNvPr id="3" name="Content Placeholder 2">
            <a:extLst>
              <a:ext uri="{FF2B5EF4-FFF2-40B4-BE49-F238E27FC236}">
                <a16:creationId xmlns:a16="http://schemas.microsoft.com/office/drawing/2014/main" id="{0B46A68F-5456-20BF-8F57-40A9E4FA7C76}"/>
              </a:ext>
            </a:extLst>
          </p:cNvPr>
          <p:cNvSpPr>
            <a:spLocks noGrp="1"/>
          </p:cNvSpPr>
          <p:nvPr>
            <p:ph sz="half" idx="1"/>
          </p:nvPr>
        </p:nvSpPr>
        <p:spPr>
          <a:xfrm>
            <a:off x="435895" y="1851488"/>
            <a:ext cx="4066793" cy="3633047"/>
          </a:xfrm>
          <a:ln w="25400">
            <a:solidFill>
              <a:schemeClr val="accent1">
                <a:lumMod val="90000"/>
              </a:schemeClr>
            </a:solidFill>
          </a:ln>
        </p:spPr>
        <p:txBody>
          <a:bodyPr>
            <a:normAutofit/>
          </a:bodyPr>
          <a:lstStyle/>
          <a:p>
            <a:pPr marL="342900" lvl="1" indent="0">
              <a:spcBef>
                <a:spcPts val="0"/>
              </a:spcBef>
              <a:spcAft>
                <a:spcPts val="0"/>
              </a:spcAft>
              <a:buNone/>
            </a:pPr>
            <a:r>
              <a:rPr lang="en-CA" sz="2000" b="1" kern="100" dirty="0">
                <a:latin typeface="Calibri" panose="020F0502020204030204" pitchFamily="34" charset="0"/>
                <a:ea typeface="Times New Roman" panose="02020603050405020304" pitchFamily="18" charset="0"/>
                <a:cs typeface="Times New Roman" panose="02020603050405020304" pitchFamily="18" charset="0"/>
              </a:rPr>
              <a:t>2022-23 IN REVIEW</a:t>
            </a:r>
          </a:p>
          <a:p>
            <a:pPr marL="342900" lvl="1" indent="0">
              <a:spcBef>
                <a:spcPts val="0"/>
              </a:spcBef>
              <a:spcAft>
                <a:spcPts val="0"/>
              </a:spcAft>
              <a:buNone/>
            </a:pPr>
            <a:endParaRPr lang="en-CA" sz="1200" b="1" kern="100"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285750">
              <a:spcBef>
                <a:spcPts val="0"/>
              </a:spcBef>
              <a:spcAft>
                <a:spcPts val="0"/>
              </a:spcAft>
              <a:buFont typeface="Wingdings" pitchFamily="2" charset="2"/>
              <a:buChar char="§"/>
            </a:pPr>
            <a:r>
              <a:rPr lang="en-CA" sz="1500" b="1" kern="100" dirty="0">
                <a:latin typeface="Calibri" panose="020F0502020204030204" pitchFamily="34" charset="0"/>
                <a:ea typeface="Times New Roman" panose="02020603050405020304" pitchFamily="18" charset="0"/>
                <a:cs typeface="Times New Roman" panose="02020603050405020304" pitchFamily="18" charset="0"/>
              </a:rPr>
              <a:t>New gravel on the Spurs</a:t>
            </a:r>
          </a:p>
          <a:p>
            <a:pPr marL="971550" lvl="2" indent="-285750">
              <a:spcBef>
                <a:spcPts val="0"/>
              </a:spcBef>
              <a:spcAft>
                <a:spcPts val="0"/>
              </a:spcAft>
              <a:buFont typeface="Wingdings"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First time in many years this has been done</a:t>
            </a:r>
          </a:p>
          <a:p>
            <a:pPr marL="628650" lvl="1" indent="-285750">
              <a:spcBef>
                <a:spcPts val="0"/>
              </a:spcBef>
              <a:spcAft>
                <a:spcPts val="0"/>
              </a:spcAft>
              <a:buFont typeface="Wingdings" pitchFamily="2" charset="2"/>
              <a:buChar char="§"/>
            </a:pPr>
            <a:r>
              <a:rPr lang="en-CA" sz="1500" b="1" kern="100" dirty="0">
                <a:latin typeface="Calibri" panose="020F0502020204030204" pitchFamily="34" charset="0"/>
                <a:ea typeface="Times New Roman" panose="02020603050405020304" pitchFamily="18" charset="0"/>
                <a:cs typeface="Times New Roman" panose="02020603050405020304" pitchFamily="18" charset="0"/>
              </a:rPr>
              <a:t>Culverts Repaired</a:t>
            </a:r>
          </a:p>
          <a:p>
            <a:pPr marL="898650" lvl="2" indent="-285750">
              <a:spcBef>
                <a:spcPts val="0"/>
              </a:spcBef>
              <a:spcAft>
                <a:spcPts val="0"/>
              </a:spcAft>
              <a:buFont typeface="Wingdings"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Ongoing</a:t>
            </a: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28650" lvl="1" indent="-285750">
              <a:spcBef>
                <a:spcPts val="0"/>
              </a:spcBef>
              <a:spcAft>
                <a:spcPts val="0"/>
              </a:spcAft>
              <a:buFont typeface="Wingdings" pitchFamily="2" charset="2"/>
              <a:buChar char="§"/>
            </a:pPr>
            <a:r>
              <a:rPr lang="en-CA" sz="1500" b="1" kern="100" dirty="0">
                <a:latin typeface="Calibri" panose="020F0502020204030204" pitchFamily="34" charset="0"/>
                <a:cs typeface="Times New Roman" panose="02020603050405020304" pitchFamily="18" charset="0"/>
              </a:rPr>
              <a:t>Overview of Summer and Winter Maintenance</a:t>
            </a:r>
          </a:p>
          <a:p>
            <a:pPr marL="342900" lvl="1" indent="0">
              <a:spcBef>
                <a:spcPts val="0"/>
              </a:spcBef>
              <a:spcAft>
                <a:spcPts val="0"/>
              </a:spcAft>
              <a:buNone/>
            </a:pPr>
            <a:endParaRPr lang="en-CA" sz="1500" b="1" kern="100" dirty="0">
              <a:latin typeface="Calibri" panose="020F0502020204030204" pitchFamily="34" charset="0"/>
              <a:cs typeface="Times New Roman" panose="02020603050405020304" pitchFamily="18" charset="0"/>
            </a:endParaRPr>
          </a:p>
          <a:p>
            <a:pPr marL="342900" lvl="1" indent="0">
              <a:spcBef>
                <a:spcPts val="0"/>
              </a:spcBef>
              <a:spcAft>
                <a:spcPts val="0"/>
              </a:spcAft>
              <a:buNone/>
            </a:pPr>
            <a:endParaRPr lang="en-CA" sz="2000" b="1" kern="100" dirty="0">
              <a:latin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CA" dirty="0"/>
          </a:p>
          <a:p>
            <a:pPr marL="0" indent="0">
              <a:buNone/>
            </a:pPr>
            <a:endParaRPr lang="en-CA" dirty="0"/>
          </a:p>
        </p:txBody>
      </p:sp>
      <p:sp>
        <p:nvSpPr>
          <p:cNvPr id="5" name="Content Placeholder 2">
            <a:extLst>
              <a:ext uri="{FF2B5EF4-FFF2-40B4-BE49-F238E27FC236}">
                <a16:creationId xmlns:a16="http://schemas.microsoft.com/office/drawing/2014/main" id="{AA31479C-AA06-5980-D884-DFCEB60183D3}"/>
              </a:ext>
            </a:extLst>
          </p:cNvPr>
          <p:cNvSpPr txBox="1">
            <a:spLocks/>
          </p:cNvSpPr>
          <p:nvPr/>
        </p:nvSpPr>
        <p:spPr>
          <a:xfrm>
            <a:off x="4475793" y="1851487"/>
            <a:ext cx="4066793" cy="3633047"/>
          </a:xfrm>
          <a:prstGeom prst="rect">
            <a:avLst/>
          </a:prstGeom>
          <a:ln w="25400">
            <a:solidFill>
              <a:schemeClr val="accent1">
                <a:lumMod val="90000"/>
              </a:schemeClr>
            </a:solidFill>
          </a:ln>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lvl="1" indent="0">
              <a:spcBef>
                <a:spcPts val="0"/>
              </a:spcBef>
              <a:spcAft>
                <a:spcPts val="0"/>
              </a:spcAft>
              <a:buNone/>
            </a:pPr>
            <a:endParaRPr lang="en-CA" sz="2600" b="1" kern="100" dirty="0">
              <a:latin typeface="Calibri" panose="020F0502020204030204" pitchFamily="34" charset="0"/>
              <a:ea typeface="Times New Roman" panose="02020603050405020304" pitchFamily="18" charset="0"/>
              <a:cs typeface="Times New Roman" panose="02020603050405020304" pitchFamily="18" charset="0"/>
            </a:endParaRPr>
          </a:p>
          <a:p>
            <a:pPr marL="342900" lvl="1" indent="0">
              <a:spcBef>
                <a:spcPts val="0"/>
              </a:spcBef>
              <a:spcAft>
                <a:spcPts val="0"/>
              </a:spcAft>
              <a:buNone/>
            </a:pPr>
            <a:r>
              <a:rPr lang="en-CA" sz="2000" b="1" kern="100" dirty="0">
                <a:latin typeface="Calibri" panose="020F0502020204030204" pitchFamily="34" charset="0"/>
                <a:ea typeface="Times New Roman" panose="02020603050405020304" pitchFamily="18" charset="0"/>
                <a:cs typeface="Times New Roman" panose="02020603050405020304" pitchFamily="18" charset="0"/>
              </a:rPr>
              <a:t>PROJECTS FOR 2023-24</a:t>
            </a:r>
          </a:p>
          <a:p>
            <a:pPr marL="342900" lvl="1" indent="0">
              <a:spcBef>
                <a:spcPts val="0"/>
              </a:spcBef>
              <a:spcAft>
                <a:spcPts val="0"/>
              </a:spcAft>
              <a:buNone/>
            </a:pPr>
            <a:endParaRPr lang="en-CA" sz="1000" b="1" kern="100" dirty="0">
              <a:latin typeface="Calibri" panose="020F0502020204030204" pitchFamily="34" charset="0"/>
              <a:ea typeface="Times New Roman" panose="02020603050405020304" pitchFamily="18" charset="0"/>
              <a:cs typeface="Times New Roman" panose="02020603050405020304" pitchFamily="18" charset="0"/>
            </a:endParaRPr>
          </a:p>
          <a:p>
            <a:pPr marL="628650" lvl="1" indent="-285750">
              <a:spcBef>
                <a:spcPts val="0"/>
              </a:spcBef>
              <a:spcAft>
                <a:spcPts val="0"/>
              </a:spcAft>
            </a:pPr>
            <a:r>
              <a:rPr lang="en-CA" sz="1500" b="1" kern="100" dirty="0">
                <a:latin typeface="Calibri" panose="020F0502020204030204" pitchFamily="34" charset="0"/>
                <a:ea typeface="Times New Roman" panose="02020603050405020304" pitchFamily="18" charset="0"/>
                <a:cs typeface="Times New Roman" panose="02020603050405020304" pitchFamily="18" charset="0"/>
              </a:rPr>
              <a:t>Culvert replacement </a:t>
            </a:r>
          </a:p>
          <a:p>
            <a:pPr marL="857250" lvl="2" indent="-171450">
              <a:spcBef>
                <a:spcPts val="0"/>
              </a:spcBef>
              <a:spcAft>
                <a:spcPts val="0"/>
              </a:spcAft>
              <a:buFont typeface="Wingdings" panose="05000000000000000000"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Beaver flats between Spur 3 &amp; 4.</a:t>
            </a:r>
          </a:p>
          <a:p>
            <a:pPr marL="857250" lvl="2" indent="-171450">
              <a:spcBef>
                <a:spcPts val="0"/>
              </a:spcBef>
              <a:spcAft>
                <a:spcPts val="0"/>
              </a:spcAft>
              <a:buFont typeface="Wingdings" panose="05000000000000000000"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Beaver point on FR 130 before the Spur 4 hill.</a:t>
            </a:r>
          </a:p>
          <a:p>
            <a:pPr marL="628650" lvl="1" indent="-285750">
              <a:spcBef>
                <a:spcPts val="0"/>
              </a:spcBef>
              <a:spcAft>
                <a:spcPts val="0"/>
              </a:spcAft>
            </a:pPr>
            <a:r>
              <a:rPr lang="en-CA" sz="1500" b="1" kern="100" dirty="0">
                <a:latin typeface="Calibri" panose="020F0502020204030204" pitchFamily="34" charset="0"/>
                <a:ea typeface="Times New Roman" panose="02020603050405020304" pitchFamily="18" charset="0"/>
                <a:cs typeface="Times New Roman" panose="02020603050405020304" pitchFamily="18" charset="0"/>
              </a:rPr>
              <a:t>Foliage Management Plan</a:t>
            </a:r>
          </a:p>
          <a:p>
            <a:pPr marL="852488" lvl="2" indent="-177800">
              <a:spcBef>
                <a:spcPts val="0"/>
              </a:spcBef>
              <a:spcAft>
                <a:spcPts val="0"/>
              </a:spcAft>
              <a:buFont typeface="Wingdings" panose="05000000000000000000" pitchFamily="2" charset="2"/>
              <a:buChar char=""/>
            </a:pPr>
            <a:r>
              <a:rPr lang="en-CA" kern="100" dirty="0">
                <a:latin typeface="Calibri" panose="020F0502020204030204" pitchFamily="34" charset="0"/>
                <a:cs typeface="Times New Roman" panose="02020603050405020304" pitchFamily="18" charset="0"/>
              </a:rPr>
              <a:t>Tree Trimming, Corners, Width</a:t>
            </a:r>
          </a:p>
          <a:p>
            <a:pPr marL="857250" lvl="2" indent="-171450">
              <a:spcBef>
                <a:spcPts val="0"/>
              </a:spcBef>
              <a:spcAft>
                <a:spcPts val="0"/>
              </a:spcAft>
              <a:buFont typeface="Wingdings" panose="05000000000000000000"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Planning early work for Fall </a:t>
            </a:r>
          </a:p>
          <a:p>
            <a:pPr marL="857250" lvl="2" indent="-171450">
              <a:spcBef>
                <a:spcPts val="0"/>
              </a:spcBef>
              <a:spcAft>
                <a:spcPts val="0"/>
              </a:spcAft>
              <a:buFont typeface="Wingdings" panose="05000000000000000000"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Talking to contractors – balance environmental, cost scope and safety</a:t>
            </a:r>
          </a:p>
          <a:p>
            <a:pPr marL="628650" lvl="1" indent="-285750">
              <a:spcBef>
                <a:spcPts val="0"/>
              </a:spcBef>
              <a:spcAft>
                <a:spcPts val="0"/>
              </a:spcAft>
            </a:pPr>
            <a:r>
              <a:rPr lang="en-CA" sz="1500" b="1" kern="100" dirty="0">
                <a:latin typeface="Calibri" panose="020F0502020204030204" pitchFamily="34" charset="0"/>
                <a:ea typeface="Times New Roman" panose="02020603050405020304" pitchFamily="18" charset="0"/>
                <a:cs typeface="Times New Roman" panose="02020603050405020304" pitchFamily="18" charset="0"/>
              </a:rPr>
              <a:t>Guard rails </a:t>
            </a:r>
          </a:p>
          <a:p>
            <a:pPr marL="857250" lvl="2" indent="-171450">
              <a:spcBef>
                <a:spcPts val="0"/>
              </a:spcBef>
              <a:spcAft>
                <a:spcPts val="0"/>
              </a:spcAft>
              <a:buFont typeface="Wingdings" panose="05000000000000000000"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FR 130 hill at Spur 1A</a:t>
            </a:r>
          </a:p>
          <a:p>
            <a:pPr lvl="1">
              <a:spcBef>
                <a:spcPts val="0"/>
              </a:spcBef>
              <a:spcAft>
                <a:spcPts val="0"/>
              </a:spcAft>
            </a:pPr>
            <a:r>
              <a:rPr lang="en-CA" sz="1500" b="1" kern="100" dirty="0">
                <a:latin typeface="Calibri" panose="020F0502020204030204" pitchFamily="34" charset="0"/>
                <a:cs typeface="Times New Roman" panose="02020603050405020304" pitchFamily="18" charset="0"/>
              </a:rPr>
              <a:t>Signage</a:t>
            </a:r>
          </a:p>
          <a:p>
            <a:pPr lvl="2">
              <a:spcBef>
                <a:spcPts val="0"/>
              </a:spcBef>
              <a:spcAft>
                <a:spcPts val="0"/>
              </a:spcAft>
              <a:buFont typeface="Wingdings" panose="05000000000000000000" pitchFamily="2" charset="2"/>
              <a:buChar char=""/>
            </a:pPr>
            <a:r>
              <a:rPr lang="en-CA" kern="100" dirty="0">
                <a:latin typeface="Calibri" panose="020F0502020204030204" pitchFamily="34" charset="0"/>
                <a:cs typeface="Times New Roman" panose="02020603050405020304" pitchFamily="18" charset="0"/>
              </a:rPr>
              <a:t>Unassumed Road</a:t>
            </a:r>
          </a:p>
          <a:p>
            <a:pPr lvl="2">
              <a:spcBef>
                <a:spcPts val="0"/>
              </a:spcBef>
              <a:spcAft>
                <a:spcPts val="0"/>
              </a:spcAft>
              <a:buFont typeface="Wingdings" panose="05000000000000000000" pitchFamily="2" charset="2"/>
              <a:buChar char=""/>
            </a:pPr>
            <a:r>
              <a:rPr lang="en-CA" kern="100" dirty="0">
                <a:latin typeface="Calibri" panose="020F0502020204030204" pitchFamily="34" charset="0"/>
                <a:cs typeface="Times New Roman" panose="02020603050405020304" pitchFamily="18" charset="0"/>
              </a:rPr>
              <a:t>Traffic Management</a:t>
            </a:r>
          </a:p>
          <a:p>
            <a:pPr lvl="1">
              <a:buFont typeface="Wingdings" panose="05000000000000000000" pitchFamily="2" charset="2"/>
              <a:buChar char=""/>
            </a:pPr>
            <a:endParaRPr lang="en-CA" dirty="0"/>
          </a:p>
          <a:p>
            <a:pPr marL="0" indent="0">
              <a:buFont typeface="Wingdings 2" panose="05020102010507070707" pitchFamily="18" charset="2"/>
              <a:buNone/>
            </a:pPr>
            <a:endParaRPr lang="en-CA" dirty="0"/>
          </a:p>
        </p:txBody>
      </p:sp>
      <p:pic>
        <p:nvPicPr>
          <p:cNvPr id="7" name="Audio 6">
            <a:hlinkClick r:id="" action="ppaction://media"/>
            <a:extLst>
              <a:ext uri="{FF2B5EF4-FFF2-40B4-BE49-F238E27FC236}">
                <a16:creationId xmlns:a16="http://schemas.microsoft.com/office/drawing/2014/main" id="{E7AA8ED7-1D59-E0D5-0F8D-BC14AA3A4C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4602986"/>
      </p:ext>
    </p:extLst>
  </p:cSld>
  <p:clrMapOvr>
    <a:masterClrMapping/>
  </p:clrMapOvr>
  <mc:AlternateContent xmlns:mc="http://schemas.openxmlformats.org/markup-compatibility/2006">
    <mc:Choice xmlns:p14="http://schemas.microsoft.com/office/powerpoint/2010/main" Requires="p14">
      <p:transition spd="slow" p14:dur="2000" advTm="111104"/>
    </mc:Choice>
    <mc:Fallback>
      <p:transition spd="slow" advTm="11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D0E4-FB91-69D4-FC7F-C2EE2BC2B3DA}"/>
              </a:ext>
            </a:extLst>
          </p:cNvPr>
          <p:cNvSpPr>
            <a:spLocks noGrp="1"/>
          </p:cNvSpPr>
          <p:nvPr>
            <p:ph type="title" orient="vert"/>
          </p:nvPr>
        </p:nvSpPr>
        <p:spPr/>
        <p:txBody>
          <a:bodyPr vert="horz" lIns="68580" tIns="34290" rIns="68580" bIns="34290" rtlCol="0" anchor="b">
            <a:normAutofit/>
          </a:bodyPr>
          <a:lstStyle/>
          <a:p>
            <a:pPr>
              <a:lnSpc>
                <a:spcPct val="90000"/>
              </a:lnSpc>
            </a:pPr>
            <a:r>
              <a:rPr lang="en-US" sz="1650" dirty="0"/>
              <a:t>Member opinion survey – response rate/why important:</a:t>
            </a:r>
          </a:p>
        </p:txBody>
      </p:sp>
      <p:sp>
        <p:nvSpPr>
          <p:cNvPr id="8" name="TextBox 7">
            <a:extLst>
              <a:ext uri="{FF2B5EF4-FFF2-40B4-BE49-F238E27FC236}">
                <a16:creationId xmlns:a16="http://schemas.microsoft.com/office/drawing/2014/main" id="{1CFA277F-543D-6FE3-1B23-456D3F18ABFC}"/>
              </a:ext>
            </a:extLst>
          </p:cNvPr>
          <p:cNvSpPr txBox="1"/>
          <p:nvPr/>
        </p:nvSpPr>
        <p:spPr>
          <a:xfrm>
            <a:off x="450941" y="2330376"/>
            <a:ext cx="2557337" cy="3027437"/>
          </a:xfrm>
          <a:prstGeom prst="rect">
            <a:avLst/>
          </a:prstGeom>
        </p:spPr>
        <p:txBody>
          <a:bodyPr vert="horz" lIns="68580" tIns="34290" rIns="68580" bIns="34290" rtlCol="0" anchor="ctr">
            <a:normAutofit/>
          </a:bodyPr>
          <a:lstStyle/>
          <a:p>
            <a:pPr defTabSz="342900">
              <a:spcBef>
                <a:spcPct val="20000"/>
              </a:spcBef>
              <a:spcAft>
                <a:spcPts val="450"/>
              </a:spcAft>
              <a:buClr>
                <a:schemeClr val="accent2"/>
              </a:buClr>
              <a:buSzPct val="92000"/>
              <a:defRPr/>
            </a:pPr>
            <a:r>
              <a:rPr lang="en-US" sz="1350" b="1" u="sng" dirty="0">
                <a:solidFill>
                  <a:schemeClr val="bg1"/>
                </a:solidFill>
              </a:rPr>
              <a:t>Response Rate:</a:t>
            </a:r>
          </a:p>
          <a:p>
            <a:pPr defTabSz="342900">
              <a:spcBef>
                <a:spcPct val="20000"/>
              </a:spcBef>
              <a:spcAft>
                <a:spcPts val="450"/>
              </a:spcAft>
              <a:buClr>
                <a:schemeClr val="accent2"/>
              </a:buClr>
              <a:buSzPct val="92000"/>
              <a:buFont typeface="Wingdings 2" panose="05020102010507070707" pitchFamily="18" charset="2"/>
              <a:buChar char=""/>
              <a:defRPr/>
            </a:pPr>
            <a:endParaRPr lang="en-US" sz="1350" dirty="0">
              <a:solidFill>
                <a:schemeClr val="bg1"/>
              </a:solidFill>
            </a:endParaRP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Fewer cottagers completed survey in 2023.</a:t>
            </a: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Statistically considered a very strong response rate. </a:t>
            </a:r>
          </a:p>
          <a:p>
            <a:pPr defTabSz="342900">
              <a:spcBef>
                <a:spcPct val="20000"/>
              </a:spcBef>
              <a:spcAft>
                <a:spcPts val="450"/>
              </a:spcAft>
              <a:buClr>
                <a:schemeClr val="accent2"/>
              </a:buClr>
              <a:buSzPct val="92000"/>
              <a:defRPr/>
            </a:pPr>
            <a:endParaRPr lang="en-US" sz="1350" dirty="0">
              <a:solidFill>
                <a:schemeClr val="bg1"/>
              </a:solidFill>
            </a:endParaRPr>
          </a:p>
          <a:p>
            <a:pPr defTabSz="342900">
              <a:spcBef>
                <a:spcPct val="20000"/>
              </a:spcBef>
              <a:spcAft>
                <a:spcPts val="450"/>
              </a:spcAft>
              <a:buClr>
                <a:schemeClr val="accent2"/>
              </a:buClr>
              <a:buSzPct val="92000"/>
              <a:defRPr/>
            </a:pPr>
            <a:r>
              <a:rPr lang="en-US" sz="1350" b="1" u="sng" dirty="0">
                <a:solidFill>
                  <a:schemeClr val="bg1"/>
                </a:solidFill>
              </a:rPr>
              <a:t>Why Important?</a:t>
            </a: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Consistent with 2022, year round access to your cottage number is #1 choice </a:t>
            </a:r>
          </a:p>
          <a:p>
            <a:pPr marL="214313" indent="-214313" defTabSz="342900">
              <a:spcBef>
                <a:spcPct val="20000"/>
              </a:spcBef>
              <a:spcAft>
                <a:spcPts val="450"/>
              </a:spcAft>
              <a:buClr>
                <a:schemeClr val="accent2"/>
              </a:buClr>
              <a:buSzPct val="92000"/>
              <a:buFont typeface="Wingdings 2" panose="05020102010507070707" pitchFamily="18" charset="2"/>
              <a:buChar char=""/>
              <a:defRPr/>
            </a:pPr>
            <a:endParaRPr lang="en-US" sz="1350" dirty="0">
              <a:solidFill>
                <a:schemeClr val="bg1"/>
              </a:solidFill>
            </a:endParaRPr>
          </a:p>
        </p:txBody>
      </p:sp>
      <p:sp>
        <p:nvSpPr>
          <p:cNvPr id="3" name="TextBox 2">
            <a:extLst>
              <a:ext uri="{FF2B5EF4-FFF2-40B4-BE49-F238E27FC236}">
                <a16:creationId xmlns:a16="http://schemas.microsoft.com/office/drawing/2014/main" id="{DA1E0C6E-4CF8-030C-73E3-EABCE2878F88}"/>
              </a:ext>
            </a:extLst>
          </p:cNvPr>
          <p:cNvSpPr txBox="1"/>
          <p:nvPr/>
        </p:nvSpPr>
        <p:spPr>
          <a:xfrm>
            <a:off x="4000501" y="1624844"/>
            <a:ext cx="3850481" cy="1546577"/>
          </a:xfrm>
          <a:prstGeom prst="rect">
            <a:avLst/>
          </a:prstGeom>
          <a:noFill/>
          <a:ln w="57150">
            <a:solidFill>
              <a:schemeClr val="accent1"/>
            </a:solidFill>
          </a:ln>
        </p:spPr>
        <p:txBody>
          <a:bodyPr wrap="square" rtlCol="0">
            <a:spAutoFit/>
          </a:bodyPr>
          <a:lstStyle/>
          <a:p>
            <a:pPr>
              <a:defRPr/>
            </a:pPr>
            <a:r>
              <a:rPr lang="en-US" sz="1350" b="1" u="sng" kern="0" dirty="0">
                <a:solidFill>
                  <a:prstClr val="black"/>
                </a:solidFill>
                <a:latin typeface="Calibri" panose="020F0502020204030204"/>
              </a:rPr>
              <a:t>Response Rate:  </a:t>
            </a:r>
          </a:p>
          <a:p>
            <a:pPr>
              <a:defRPr/>
            </a:pPr>
            <a:endParaRPr lang="en-US" sz="1350" b="1" u="sng" kern="0" dirty="0">
              <a:solidFill>
                <a:prstClr val="black"/>
              </a:solidFill>
              <a:latin typeface="Calibri" panose="020F0502020204030204"/>
            </a:endParaRPr>
          </a:p>
          <a:p>
            <a:pPr>
              <a:defRPr/>
            </a:pPr>
            <a:r>
              <a:rPr lang="en-US" sz="1350" b="1" u="sng" kern="0" dirty="0">
                <a:solidFill>
                  <a:prstClr val="black"/>
                </a:solidFill>
                <a:latin typeface="Calibri" panose="020F0502020204030204"/>
              </a:rPr>
              <a:t>2023:</a:t>
            </a:r>
            <a:endParaRPr lang="en-US" sz="1350" kern="0" dirty="0">
              <a:solidFill>
                <a:prstClr val="black"/>
              </a:solidFill>
              <a:latin typeface="Calibri" panose="020F0502020204030204"/>
            </a:endParaRPr>
          </a:p>
          <a:p>
            <a:pPr marL="214313" indent="-214313">
              <a:buFont typeface="Arial" panose="020B0604020202020204" pitchFamily="34" charset="0"/>
              <a:buChar char="•"/>
              <a:defRPr/>
            </a:pPr>
            <a:r>
              <a:rPr lang="en-US" sz="1350" kern="0" dirty="0">
                <a:solidFill>
                  <a:prstClr val="black"/>
                </a:solidFill>
                <a:latin typeface="Calibri" panose="020F0502020204030204"/>
              </a:rPr>
              <a:t>As of July 29</a:t>
            </a:r>
            <a:r>
              <a:rPr lang="en-US" sz="1350" kern="0" baseline="30000" dirty="0">
                <a:solidFill>
                  <a:prstClr val="black"/>
                </a:solidFill>
                <a:latin typeface="Calibri" panose="020F0502020204030204"/>
              </a:rPr>
              <a:t>th</a:t>
            </a:r>
            <a:r>
              <a:rPr lang="en-US" sz="1350" kern="0" dirty="0">
                <a:solidFill>
                  <a:prstClr val="black"/>
                </a:solidFill>
                <a:latin typeface="Calibri" panose="020F0502020204030204"/>
              </a:rPr>
              <a:t>, 62 responses or 44%</a:t>
            </a:r>
          </a:p>
          <a:p>
            <a:pPr>
              <a:defRPr/>
            </a:pPr>
            <a:r>
              <a:rPr lang="en-US" sz="1350" b="1" u="sng" kern="0" dirty="0">
                <a:solidFill>
                  <a:prstClr val="black"/>
                </a:solidFill>
                <a:latin typeface="Calibri" panose="020F0502020204030204"/>
              </a:rPr>
              <a:t>2022:</a:t>
            </a:r>
          </a:p>
          <a:p>
            <a:pPr>
              <a:defRPr/>
            </a:pPr>
            <a:endParaRPr lang="en-US" sz="1350" kern="0" dirty="0">
              <a:solidFill>
                <a:prstClr val="black"/>
              </a:solidFill>
              <a:latin typeface="Calibri" panose="020F0502020204030204"/>
            </a:endParaRPr>
          </a:p>
          <a:p>
            <a:pPr marL="214313" indent="-214313">
              <a:buFont typeface="Arial" panose="020B0604020202020204" pitchFamily="34" charset="0"/>
              <a:buChar char="•"/>
              <a:defRPr/>
            </a:pPr>
            <a:r>
              <a:rPr lang="en-US" sz="1350" kern="0" dirty="0">
                <a:solidFill>
                  <a:prstClr val="black"/>
                </a:solidFill>
                <a:latin typeface="Calibri" panose="020F0502020204030204"/>
              </a:rPr>
              <a:t>At time of AGM, 93 responses or 66% </a:t>
            </a:r>
          </a:p>
        </p:txBody>
      </p:sp>
      <p:pic>
        <p:nvPicPr>
          <p:cNvPr id="11" name="Picture 10">
            <a:extLst>
              <a:ext uri="{FF2B5EF4-FFF2-40B4-BE49-F238E27FC236}">
                <a16:creationId xmlns:a16="http://schemas.microsoft.com/office/drawing/2014/main" id="{E8ECB532-2EEE-E6FA-E985-A4F169CCE08F}"/>
              </a:ext>
            </a:extLst>
          </p:cNvPr>
          <p:cNvPicPr>
            <a:picLocks noChangeAspect="1"/>
          </p:cNvPicPr>
          <p:nvPr/>
        </p:nvPicPr>
        <p:blipFill>
          <a:blip r:embed="rId4"/>
          <a:stretch>
            <a:fillRect/>
          </a:stretch>
        </p:blipFill>
        <p:spPr>
          <a:xfrm>
            <a:off x="3628245" y="3413425"/>
            <a:ext cx="4806731" cy="2469094"/>
          </a:xfrm>
          <a:prstGeom prst="rect">
            <a:avLst/>
          </a:prstGeom>
          <a:ln w="57150">
            <a:solidFill>
              <a:schemeClr val="accent1"/>
            </a:solidFill>
          </a:ln>
        </p:spPr>
      </p:pic>
      <p:sp>
        <p:nvSpPr>
          <p:cNvPr id="4" name="Title 1">
            <a:extLst>
              <a:ext uri="{FF2B5EF4-FFF2-40B4-BE49-F238E27FC236}">
                <a16:creationId xmlns:a16="http://schemas.microsoft.com/office/drawing/2014/main" id="{BE45EFE4-64BC-CDFE-F888-FD9B7C2D2C66}"/>
              </a:ext>
            </a:extLst>
          </p:cNvPr>
          <p:cNvSpPr txBox="1">
            <a:spLocks/>
          </p:cNvSpPr>
          <p:nvPr/>
        </p:nvSpPr>
        <p:spPr>
          <a:xfrm>
            <a:off x="272567" y="675727"/>
            <a:ext cx="2914084" cy="749661"/>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600" dirty="0"/>
              <a:t>Member opinion survey</a:t>
            </a:r>
          </a:p>
          <a:p>
            <a:pPr>
              <a:lnSpc>
                <a:spcPct val="90000"/>
              </a:lnSpc>
            </a:pPr>
            <a:endParaRPr lang="en-US" sz="1600" dirty="0"/>
          </a:p>
          <a:p>
            <a:pPr>
              <a:lnSpc>
                <a:spcPct val="90000"/>
              </a:lnSpc>
            </a:pPr>
            <a:r>
              <a:rPr lang="en-US" sz="1600" dirty="0"/>
              <a:t>RESPONSE RATE / WHY IMPORTANT</a:t>
            </a:r>
          </a:p>
        </p:txBody>
      </p:sp>
      <p:pic>
        <p:nvPicPr>
          <p:cNvPr id="18" name="Audio 17">
            <a:hlinkClick r:id="" action="ppaction://media"/>
            <a:extLst>
              <a:ext uri="{FF2B5EF4-FFF2-40B4-BE49-F238E27FC236}">
                <a16:creationId xmlns:a16="http://schemas.microsoft.com/office/drawing/2014/main" id="{487DDFA1-A25A-0885-8F4C-03F4388991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557502" y="5153573"/>
            <a:ext cx="2057400" cy="2057400"/>
          </a:xfrm>
          <a:prstGeom prst="ellipse">
            <a:avLst/>
          </a:prstGeom>
        </p:spPr>
      </p:pic>
    </p:spTree>
    <p:extLst>
      <p:ext uri="{BB962C8B-B14F-4D97-AF65-F5344CB8AC3E}">
        <p14:creationId xmlns:p14="http://schemas.microsoft.com/office/powerpoint/2010/main" val="1747288413"/>
      </p:ext>
    </p:extLst>
  </p:cSld>
  <p:clrMapOvr>
    <a:masterClrMapping/>
  </p:clrMapOvr>
  <mc:AlternateContent xmlns:mc="http://schemas.openxmlformats.org/markup-compatibility/2006" xmlns:p14="http://schemas.microsoft.com/office/powerpoint/2010/main">
    <mc:Choice Requires="p14">
      <p:transition spd="slow" p14:dur="2000" advTm="60273"/>
    </mc:Choice>
    <mc:Fallback xmlns="">
      <p:transition spd="slow" advTm="6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D0E4-FB91-69D4-FC7F-C2EE2BC2B3DA}"/>
              </a:ext>
            </a:extLst>
          </p:cNvPr>
          <p:cNvSpPr>
            <a:spLocks noGrp="1"/>
          </p:cNvSpPr>
          <p:nvPr>
            <p:ph type="title" orient="vert"/>
          </p:nvPr>
        </p:nvSpPr>
        <p:spPr/>
        <p:txBody>
          <a:bodyPr vert="horz" lIns="68580" tIns="34290" rIns="68580" bIns="34290" rtlCol="0" anchor="b">
            <a:normAutofit/>
          </a:bodyPr>
          <a:lstStyle/>
          <a:p>
            <a:pPr>
              <a:lnSpc>
                <a:spcPct val="90000"/>
              </a:lnSpc>
            </a:pPr>
            <a:r>
              <a:rPr lang="en-US" sz="1650"/>
              <a:t>Member opinion survey –quality of the road:</a:t>
            </a:r>
          </a:p>
        </p:txBody>
      </p:sp>
      <p:sp>
        <p:nvSpPr>
          <p:cNvPr id="7" name="TextBox 6">
            <a:extLst>
              <a:ext uri="{FF2B5EF4-FFF2-40B4-BE49-F238E27FC236}">
                <a16:creationId xmlns:a16="http://schemas.microsoft.com/office/drawing/2014/main" id="{DFA24B66-5E86-1973-50EC-27A952777157}"/>
              </a:ext>
            </a:extLst>
          </p:cNvPr>
          <p:cNvSpPr txBox="1"/>
          <p:nvPr/>
        </p:nvSpPr>
        <p:spPr>
          <a:xfrm>
            <a:off x="450941" y="2330376"/>
            <a:ext cx="2557337" cy="3027437"/>
          </a:xfrm>
          <a:prstGeom prst="rect">
            <a:avLst/>
          </a:prstGeom>
        </p:spPr>
        <p:txBody>
          <a:bodyPr vert="horz" lIns="68580" tIns="34290" rIns="68580" bIns="34290" rtlCol="0" anchor="ctr">
            <a:normAutofit/>
          </a:bodyPr>
          <a:lstStyle/>
          <a:p>
            <a:pPr defTabSz="342900">
              <a:spcBef>
                <a:spcPct val="20000"/>
              </a:spcBef>
              <a:spcAft>
                <a:spcPts val="450"/>
              </a:spcAft>
              <a:buClr>
                <a:schemeClr val="accent2"/>
              </a:buClr>
              <a:buSzPct val="92000"/>
              <a:defRPr/>
            </a:pPr>
            <a:endParaRPr lang="en-US" sz="1350" dirty="0">
              <a:solidFill>
                <a:schemeClr val="bg1"/>
              </a:solidFill>
            </a:endParaRP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Slight improvement compared to 2022 (3.8 to 3.9)</a:t>
            </a: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Improved pothole management</a:t>
            </a: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Additional graveling on spurs appreciated  </a:t>
            </a: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Urgent requirement for brush trimming especially on blind corners</a:t>
            </a:r>
          </a:p>
          <a:p>
            <a:pPr defTabSz="342900">
              <a:spcBef>
                <a:spcPct val="20000"/>
              </a:spcBef>
              <a:spcAft>
                <a:spcPts val="450"/>
              </a:spcAft>
              <a:buClr>
                <a:schemeClr val="accent2"/>
              </a:buClr>
              <a:buSzPct val="92000"/>
              <a:defRPr/>
            </a:pPr>
            <a:endParaRPr lang="en-US" sz="1350" dirty="0">
              <a:solidFill>
                <a:schemeClr val="bg1"/>
              </a:solidFill>
            </a:endParaRPr>
          </a:p>
        </p:txBody>
      </p:sp>
      <p:pic>
        <p:nvPicPr>
          <p:cNvPr id="14" name="Picture 13">
            <a:extLst>
              <a:ext uri="{FF2B5EF4-FFF2-40B4-BE49-F238E27FC236}">
                <a16:creationId xmlns:a16="http://schemas.microsoft.com/office/drawing/2014/main" id="{E614F019-5A90-37E3-FA6D-F3ACEEE2E765}"/>
              </a:ext>
            </a:extLst>
          </p:cNvPr>
          <p:cNvPicPr>
            <a:picLocks noChangeAspect="1"/>
          </p:cNvPicPr>
          <p:nvPr/>
        </p:nvPicPr>
        <p:blipFill>
          <a:blip r:embed="rId4"/>
          <a:stretch>
            <a:fillRect/>
          </a:stretch>
        </p:blipFill>
        <p:spPr>
          <a:xfrm>
            <a:off x="3768846" y="1383868"/>
            <a:ext cx="3871861" cy="2045133"/>
          </a:xfrm>
          <a:prstGeom prst="rect">
            <a:avLst/>
          </a:prstGeom>
          <a:ln w="57150">
            <a:solidFill>
              <a:schemeClr val="accent1"/>
            </a:solidFill>
          </a:ln>
        </p:spPr>
      </p:pic>
      <p:pic>
        <p:nvPicPr>
          <p:cNvPr id="18" name="Picture 17">
            <a:extLst>
              <a:ext uri="{FF2B5EF4-FFF2-40B4-BE49-F238E27FC236}">
                <a16:creationId xmlns:a16="http://schemas.microsoft.com/office/drawing/2014/main" id="{051EBC6C-8CE6-7DE9-43F7-CD6488D49975}"/>
              </a:ext>
            </a:extLst>
          </p:cNvPr>
          <p:cNvPicPr>
            <a:picLocks noChangeAspect="1"/>
          </p:cNvPicPr>
          <p:nvPr/>
        </p:nvPicPr>
        <p:blipFill>
          <a:blip r:embed="rId5"/>
          <a:stretch>
            <a:fillRect/>
          </a:stretch>
        </p:blipFill>
        <p:spPr>
          <a:xfrm>
            <a:off x="3768846" y="3659402"/>
            <a:ext cx="3953548" cy="1880543"/>
          </a:xfrm>
          <a:prstGeom prst="rect">
            <a:avLst/>
          </a:prstGeom>
          <a:ln w="57150">
            <a:solidFill>
              <a:schemeClr val="accent1"/>
            </a:solidFill>
          </a:ln>
        </p:spPr>
      </p:pic>
      <p:sp>
        <p:nvSpPr>
          <p:cNvPr id="3" name="Title 1">
            <a:extLst>
              <a:ext uri="{FF2B5EF4-FFF2-40B4-BE49-F238E27FC236}">
                <a16:creationId xmlns:a16="http://schemas.microsoft.com/office/drawing/2014/main" id="{A3E1E377-CBE3-7B26-0523-5C3CF12C81F2}"/>
              </a:ext>
            </a:extLst>
          </p:cNvPr>
          <p:cNvSpPr txBox="1">
            <a:spLocks/>
          </p:cNvSpPr>
          <p:nvPr/>
        </p:nvSpPr>
        <p:spPr>
          <a:xfrm>
            <a:off x="272567" y="675727"/>
            <a:ext cx="2914084" cy="749661"/>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600" dirty="0"/>
              <a:t>Member opinion survey</a:t>
            </a:r>
          </a:p>
          <a:p>
            <a:pPr>
              <a:lnSpc>
                <a:spcPct val="90000"/>
              </a:lnSpc>
            </a:pPr>
            <a:endParaRPr lang="en-US" sz="1600" dirty="0"/>
          </a:p>
          <a:p>
            <a:pPr>
              <a:lnSpc>
                <a:spcPct val="90000"/>
              </a:lnSpc>
            </a:pPr>
            <a:r>
              <a:rPr lang="en-US" sz="1600" dirty="0"/>
              <a:t>QUALITY OF THE ROAD</a:t>
            </a:r>
          </a:p>
        </p:txBody>
      </p:sp>
      <p:pic>
        <p:nvPicPr>
          <p:cNvPr id="15" name="Audio 14">
            <a:hlinkClick r:id="" action="ppaction://media"/>
            <a:extLst>
              <a:ext uri="{FF2B5EF4-FFF2-40B4-BE49-F238E27FC236}">
                <a16:creationId xmlns:a16="http://schemas.microsoft.com/office/drawing/2014/main" id="{91E9E1F7-E9F1-7E77-4153-5C975402B9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43235997"/>
      </p:ext>
    </p:extLst>
  </p:cSld>
  <p:clrMapOvr>
    <a:masterClrMapping/>
  </p:clrMapOvr>
  <mc:AlternateContent xmlns:mc="http://schemas.openxmlformats.org/markup-compatibility/2006" xmlns:p14="http://schemas.microsoft.com/office/powerpoint/2010/main">
    <mc:Choice Requires="p14">
      <p:transition spd="slow" p14:dur="2000" advTm="32116"/>
    </mc:Choice>
    <mc:Fallback xmlns="">
      <p:transition spd="slow" advTm="32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D0E4-FB91-69D4-FC7F-C2EE2BC2B3DA}"/>
              </a:ext>
            </a:extLst>
          </p:cNvPr>
          <p:cNvSpPr>
            <a:spLocks noGrp="1"/>
          </p:cNvSpPr>
          <p:nvPr>
            <p:ph type="title" orient="vert"/>
          </p:nvPr>
        </p:nvSpPr>
        <p:spPr/>
        <p:txBody>
          <a:bodyPr vert="horz" lIns="68580" tIns="34290" rIns="68580" bIns="34290" rtlCol="0" anchor="b">
            <a:normAutofit/>
          </a:bodyPr>
          <a:lstStyle/>
          <a:p>
            <a:pPr>
              <a:lnSpc>
                <a:spcPct val="90000"/>
              </a:lnSpc>
            </a:pPr>
            <a:r>
              <a:rPr lang="en-US" sz="1650"/>
              <a:t>Member opinion survey – Safety of road:</a:t>
            </a:r>
          </a:p>
        </p:txBody>
      </p:sp>
      <p:sp>
        <p:nvSpPr>
          <p:cNvPr id="8" name="TextBox 7">
            <a:extLst>
              <a:ext uri="{FF2B5EF4-FFF2-40B4-BE49-F238E27FC236}">
                <a16:creationId xmlns:a16="http://schemas.microsoft.com/office/drawing/2014/main" id="{1CFA277F-543D-6FE3-1B23-456D3F18ABFC}"/>
              </a:ext>
            </a:extLst>
          </p:cNvPr>
          <p:cNvSpPr txBox="1"/>
          <p:nvPr/>
        </p:nvSpPr>
        <p:spPr>
          <a:xfrm>
            <a:off x="450941" y="2330376"/>
            <a:ext cx="2557337" cy="3027437"/>
          </a:xfrm>
          <a:prstGeom prst="rect">
            <a:avLst/>
          </a:prstGeom>
        </p:spPr>
        <p:txBody>
          <a:bodyPr vert="horz" lIns="68580" tIns="34290" rIns="68580" bIns="34290" rtlCol="0" anchor="ctr">
            <a:normAutofit lnSpcReduction="10000"/>
          </a:bodyPr>
          <a:lstStyle/>
          <a:p>
            <a:pPr defTabSz="342900">
              <a:spcBef>
                <a:spcPct val="20000"/>
              </a:spcBef>
              <a:spcAft>
                <a:spcPts val="450"/>
              </a:spcAft>
              <a:buClr>
                <a:schemeClr val="accent2"/>
              </a:buClr>
              <a:buSzPct val="92000"/>
              <a:buFont typeface="Wingdings 2" panose="05020102010507070707" pitchFamily="18" charset="2"/>
              <a:buChar char=""/>
              <a:defRPr/>
            </a:pPr>
            <a:endParaRPr lang="en-US" sz="1350" dirty="0">
              <a:solidFill>
                <a:schemeClr val="bg1"/>
              </a:solidFill>
            </a:endParaRP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Slight decrease compared to 2022 (3.6 to 3.4)</a:t>
            </a: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Safety is of prime importance - 68% of respondents rated safety as a 5/5  </a:t>
            </a: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Speed of drivers on the road – everyone needs to slow down! (Consistent from 2022 survey)</a:t>
            </a: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Blind Corners – clear foliage/brush (significantly more comments in 2023 when compared to 2022)</a:t>
            </a:r>
          </a:p>
          <a:p>
            <a:pPr marL="214313" indent="-214313" defTabSz="342900">
              <a:spcBef>
                <a:spcPct val="20000"/>
              </a:spcBef>
              <a:spcAft>
                <a:spcPts val="450"/>
              </a:spcAft>
              <a:buClr>
                <a:schemeClr val="accent2"/>
              </a:buClr>
              <a:buSzPct val="92000"/>
              <a:buFont typeface="Wingdings 2" panose="05020102010507070707" pitchFamily="18" charset="2"/>
              <a:buChar char=""/>
              <a:defRPr/>
            </a:pPr>
            <a:endParaRPr lang="en-US" sz="1350" dirty="0">
              <a:solidFill>
                <a:schemeClr val="bg1"/>
              </a:solidFill>
            </a:endParaRPr>
          </a:p>
        </p:txBody>
      </p:sp>
      <p:pic>
        <p:nvPicPr>
          <p:cNvPr id="4" name="Picture 3">
            <a:extLst>
              <a:ext uri="{FF2B5EF4-FFF2-40B4-BE49-F238E27FC236}">
                <a16:creationId xmlns:a16="http://schemas.microsoft.com/office/drawing/2014/main" id="{77F717A4-CD42-551F-9D39-147EA4CF2066}"/>
              </a:ext>
            </a:extLst>
          </p:cNvPr>
          <p:cNvPicPr>
            <a:picLocks noChangeAspect="1"/>
          </p:cNvPicPr>
          <p:nvPr/>
        </p:nvPicPr>
        <p:blipFill>
          <a:blip r:embed="rId4"/>
          <a:stretch>
            <a:fillRect/>
          </a:stretch>
        </p:blipFill>
        <p:spPr>
          <a:xfrm>
            <a:off x="3645392" y="1375999"/>
            <a:ext cx="4034140" cy="2094650"/>
          </a:xfrm>
          <a:prstGeom prst="rect">
            <a:avLst/>
          </a:prstGeom>
          <a:ln w="57150">
            <a:solidFill>
              <a:schemeClr val="accent1"/>
            </a:solidFill>
          </a:ln>
        </p:spPr>
      </p:pic>
      <p:pic>
        <p:nvPicPr>
          <p:cNvPr id="6" name="Picture 5">
            <a:extLst>
              <a:ext uri="{FF2B5EF4-FFF2-40B4-BE49-F238E27FC236}">
                <a16:creationId xmlns:a16="http://schemas.microsoft.com/office/drawing/2014/main" id="{5327E8FE-48CF-0A3D-3F85-E0D69678C615}"/>
              </a:ext>
            </a:extLst>
          </p:cNvPr>
          <p:cNvPicPr>
            <a:picLocks noChangeAspect="1"/>
          </p:cNvPicPr>
          <p:nvPr/>
        </p:nvPicPr>
        <p:blipFill>
          <a:blip r:embed="rId5"/>
          <a:stretch>
            <a:fillRect/>
          </a:stretch>
        </p:blipFill>
        <p:spPr>
          <a:xfrm>
            <a:off x="3645392" y="3725182"/>
            <a:ext cx="4034140" cy="2101245"/>
          </a:xfrm>
          <a:prstGeom prst="rect">
            <a:avLst/>
          </a:prstGeom>
          <a:ln w="57150">
            <a:solidFill>
              <a:schemeClr val="accent1"/>
            </a:solidFill>
          </a:ln>
        </p:spPr>
      </p:pic>
      <p:sp>
        <p:nvSpPr>
          <p:cNvPr id="3" name="Title 1">
            <a:extLst>
              <a:ext uri="{FF2B5EF4-FFF2-40B4-BE49-F238E27FC236}">
                <a16:creationId xmlns:a16="http://schemas.microsoft.com/office/drawing/2014/main" id="{81F4A3FE-3B85-4FBD-B6F7-53C1D4FEB325}"/>
              </a:ext>
            </a:extLst>
          </p:cNvPr>
          <p:cNvSpPr txBox="1">
            <a:spLocks/>
          </p:cNvSpPr>
          <p:nvPr/>
        </p:nvSpPr>
        <p:spPr>
          <a:xfrm>
            <a:off x="272567" y="675727"/>
            <a:ext cx="2914084" cy="749661"/>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600" dirty="0"/>
              <a:t>Member opinion survey</a:t>
            </a:r>
          </a:p>
          <a:p>
            <a:pPr>
              <a:lnSpc>
                <a:spcPct val="90000"/>
              </a:lnSpc>
            </a:pPr>
            <a:endParaRPr lang="en-US" sz="1600" dirty="0"/>
          </a:p>
          <a:p>
            <a:pPr>
              <a:lnSpc>
                <a:spcPct val="90000"/>
              </a:lnSpc>
            </a:pPr>
            <a:r>
              <a:rPr lang="en-US" sz="1600" dirty="0"/>
              <a:t>SAFETY OF THE ROAD</a:t>
            </a:r>
          </a:p>
        </p:txBody>
      </p:sp>
      <p:pic>
        <p:nvPicPr>
          <p:cNvPr id="12" name="Audio 11">
            <a:hlinkClick r:id="" action="ppaction://media"/>
            <a:extLst>
              <a:ext uri="{FF2B5EF4-FFF2-40B4-BE49-F238E27FC236}">
                <a16:creationId xmlns:a16="http://schemas.microsoft.com/office/drawing/2014/main" id="{12993559-E4BD-8094-DC17-13F328A512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92967230"/>
      </p:ext>
    </p:extLst>
  </p:cSld>
  <p:clrMapOvr>
    <a:masterClrMapping/>
  </p:clrMapOvr>
  <mc:AlternateContent xmlns:mc="http://schemas.openxmlformats.org/markup-compatibility/2006" xmlns:p14="http://schemas.microsoft.com/office/powerpoint/2010/main">
    <mc:Choice Requires="p14">
      <p:transition spd="slow" p14:dur="2000" advTm="56184"/>
    </mc:Choice>
    <mc:Fallback xmlns="">
      <p:transition spd="slow" advTm="5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D0E4-FB91-69D4-FC7F-C2EE2BC2B3DA}"/>
              </a:ext>
            </a:extLst>
          </p:cNvPr>
          <p:cNvSpPr>
            <a:spLocks noGrp="1"/>
          </p:cNvSpPr>
          <p:nvPr>
            <p:ph type="title" orient="vert"/>
          </p:nvPr>
        </p:nvSpPr>
        <p:spPr/>
        <p:txBody>
          <a:bodyPr vert="horz" lIns="68580" tIns="34290" rIns="68580" bIns="34290" rtlCol="0" anchor="b">
            <a:normAutofit/>
          </a:bodyPr>
          <a:lstStyle/>
          <a:p>
            <a:pPr>
              <a:lnSpc>
                <a:spcPct val="90000"/>
              </a:lnSpc>
            </a:pPr>
            <a:r>
              <a:rPr lang="en-US" sz="1650" dirty="0"/>
              <a:t>Member opinion survey – communication:</a:t>
            </a:r>
          </a:p>
        </p:txBody>
      </p:sp>
      <p:sp>
        <p:nvSpPr>
          <p:cNvPr id="8" name="TextBox 7">
            <a:extLst>
              <a:ext uri="{FF2B5EF4-FFF2-40B4-BE49-F238E27FC236}">
                <a16:creationId xmlns:a16="http://schemas.microsoft.com/office/drawing/2014/main" id="{1CFA277F-543D-6FE3-1B23-456D3F18ABFC}"/>
              </a:ext>
            </a:extLst>
          </p:cNvPr>
          <p:cNvSpPr txBox="1"/>
          <p:nvPr/>
        </p:nvSpPr>
        <p:spPr>
          <a:xfrm>
            <a:off x="450941" y="2330376"/>
            <a:ext cx="2557337" cy="3027437"/>
          </a:xfrm>
          <a:prstGeom prst="rect">
            <a:avLst/>
          </a:prstGeom>
        </p:spPr>
        <p:txBody>
          <a:bodyPr vert="horz" lIns="68580" tIns="34290" rIns="68580" bIns="34290" rtlCol="0" anchor="ctr">
            <a:normAutofit/>
          </a:bodyPr>
          <a:lstStyle/>
          <a:p>
            <a:pPr marL="214313" indent="-214313" defTabSz="342900">
              <a:spcBef>
                <a:spcPct val="20000"/>
              </a:spcBef>
              <a:spcAft>
                <a:spcPts val="450"/>
              </a:spcAft>
              <a:buClr>
                <a:schemeClr val="accent2"/>
              </a:buClr>
              <a:buSzPct val="92000"/>
              <a:buFont typeface="Arial" panose="020B0604020202020204" pitchFamily="34" charset="0"/>
              <a:buChar char="•"/>
              <a:defRPr/>
            </a:pPr>
            <a:r>
              <a:rPr lang="en-US" sz="1350" dirty="0">
                <a:solidFill>
                  <a:schemeClr val="bg1"/>
                </a:solidFill>
              </a:rPr>
              <a:t>Rating consistent with 2022 survey results (4.0)</a:t>
            </a:r>
          </a:p>
          <a:p>
            <a:pPr defTabSz="342900">
              <a:spcBef>
                <a:spcPct val="20000"/>
              </a:spcBef>
              <a:spcAft>
                <a:spcPts val="450"/>
              </a:spcAft>
              <a:buClr>
                <a:schemeClr val="accent2"/>
              </a:buClr>
              <a:buSzPct val="92000"/>
              <a:buFont typeface="Wingdings 2" panose="05020102010507070707" pitchFamily="18" charset="2"/>
              <a:buChar char=""/>
              <a:defRPr/>
            </a:pPr>
            <a:endParaRPr lang="en-US" sz="1350" dirty="0">
              <a:solidFill>
                <a:schemeClr val="bg1"/>
              </a:solidFill>
            </a:endParaRPr>
          </a:p>
          <a:p>
            <a:pPr marL="214313" indent="-214313" defTabSz="342900">
              <a:spcBef>
                <a:spcPct val="20000"/>
              </a:spcBef>
              <a:spcAft>
                <a:spcPts val="450"/>
              </a:spcAft>
              <a:buClr>
                <a:schemeClr val="accent2"/>
              </a:buClr>
              <a:buSzPct val="92000"/>
              <a:buFont typeface="Wingdings 2" panose="05020102010507070707" pitchFamily="18" charset="2"/>
              <a:buChar char=""/>
              <a:defRPr/>
            </a:pPr>
            <a:r>
              <a:rPr lang="en-US" sz="1350" dirty="0">
                <a:solidFill>
                  <a:schemeClr val="bg1"/>
                </a:solidFill>
              </a:rPr>
              <a:t>Positive feedback </a:t>
            </a:r>
            <a:r>
              <a:rPr lang="en-US" sz="1350" dirty="0" err="1">
                <a:solidFill>
                  <a:schemeClr val="bg1"/>
                </a:solidFill>
              </a:rPr>
              <a:t>wrt</a:t>
            </a:r>
            <a:r>
              <a:rPr lang="en-US" sz="1350" dirty="0">
                <a:solidFill>
                  <a:schemeClr val="bg1"/>
                </a:solidFill>
              </a:rPr>
              <a:t> Twitter </a:t>
            </a:r>
          </a:p>
          <a:p>
            <a:pPr marL="214313" indent="-214313" defTabSz="342900">
              <a:spcBef>
                <a:spcPct val="20000"/>
              </a:spcBef>
              <a:spcAft>
                <a:spcPts val="450"/>
              </a:spcAft>
              <a:buClr>
                <a:schemeClr val="accent2"/>
              </a:buClr>
              <a:buSzPct val="92000"/>
              <a:buFont typeface="Wingdings 2" panose="05020102010507070707" pitchFamily="18" charset="2"/>
              <a:buChar char=""/>
              <a:defRPr/>
            </a:pPr>
            <a:endParaRPr lang="en-US" sz="1350" dirty="0">
              <a:solidFill>
                <a:schemeClr val="bg1"/>
              </a:solidFill>
            </a:endParaRPr>
          </a:p>
        </p:txBody>
      </p:sp>
      <p:pic>
        <p:nvPicPr>
          <p:cNvPr id="4" name="Picture 3">
            <a:extLst>
              <a:ext uri="{FF2B5EF4-FFF2-40B4-BE49-F238E27FC236}">
                <a16:creationId xmlns:a16="http://schemas.microsoft.com/office/drawing/2014/main" id="{63805605-421B-48AC-1D5C-946AC675C7AD}"/>
              </a:ext>
            </a:extLst>
          </p:cNvPr>
          <p:cNvPicPr>
            <a:picLocks noChangeAspect="1"/>
          </p:cNvPicPr>
          <p:nvPr/>
        </p:nvPicPr>
        <p:blipFill>
          <a:blip r:embed="rId4"/>
          <a:stretch>
            <a:fillRect/>
          </a:stretch>
        </p:blipFill>
        <p:spPr>
          <a:xfrm>
            <a:off x="3442606" y="2247249"/>
            <a:ext cx="4806731" cy="2697714"/>
          </a:xfrm>
          <a:prstGeom prst="rect">
            <a:avLst/>
          </a:prstGeom>
          <a:ln w="57150">
            <a:solidFill>
              <a:schemeClr val="accent1"/>
            </a:solidFill>
          </a:ln>
        </p:spPr>
      </p:pic>
      <p:sp>
        <p:nvSpPr>
          <p:cNvPr id="3" name="Title 1">
            <a:extLst>
              <a:ext uri="{FF2B5EF4-FFF2-40B4-BE49-F238E27FC236}">
                <a16:creationId xmlns:a16="http://schemas.microsoft.com/office/drawing/2014/main" id="{6F0F71CA-19FB-0382-050A-C500BD4834F4}"/>
              </a:ext>
            </a:extLst>
          </p:cNvPr>
          <p:cNvSpPr txBox="1">
            <a:spLocks/>
          </p:cNvSpPr>
          <p:nvPr/>
        </p:nvSpPr>
        <p:spPr>
          <a:xfrm>
            <a:off x="272567" y="675727"/>
            <a:ext cx="2914084" cy="749661"/>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600" dirty="0"/>
              <a:t>Member opinion survey</a:t>
            </a:r>
          </a:p>
          <a:p>
            <a:pPr>
              <a:lnSpc>
                <a:spcPct val="90000"/>
              </a:lnSpc>
            </a:pPr>
            <a:endParaRPr lang="en-US" sz="1600" dirty="0"/>
          </a:p>
          <a:p>
            <a:pPr>
              <a:lnSpc>
                <a:spcPct val="90000"/>
              </a:lnSpc>
            </a:pPr>
            <a:r>
              <a:rPr lang="en-US" sz="1600" dirty="0"/>
              <a:t>COMMUNICATION</a:t>
            </a:r>
          </a:p>
        </p:txBody>
      </p:sp>
      <p:pic>
        <p:nvPicPr>
          <p:cNvPr id="11" name="Audio 10">
            <a:hlinkClick r:id="" action="ppaction://media"/>
            <a:extLst>
              <a:ext uri="{FF2B5EF4-FFF2-40B4-BE49-F238E27FC236}">
                <a16:creationId xmlns:a16="http://schemas.microsoft.com/office/drawing/2014/main" id="{C07D807B-36C1-CD60-EB5B-F11875CA24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03734323"/>
      </p:ext>
    </p:extLst>
  </p:cSld>
  <p:clrMapOvr>
    <a:masterClrMapping/>
  </p:clrMapOvr>
  <mc:AlternateContent xmlns:mc="http://schemas.openxmlformats.org/markup-compatibility/2006" xmlns:p14="http://schemas.microsoft.com/office/powerpoint/2010/main">
    <mc:Choice Requires="p14">
      <p:transition spd="slow" p14:dur="2000" advTm="19606"/>
    </mc:Choice>
    <mc:Fallback xmlns="">
      <p:transition spd="slow" advTm="1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D0E4-FB91-69D4-FC7F-C2EE2BC2B3DA}"/>
              </a:ext>
            </a:extLst>
          </p:cNvPr>
          <p:cNvSpPr>
            <a:spLocks noGrp="1"/>
          </p:cNvSpPr>
          <p:nvPr>
            <p:ph type="title" orient="vert"/>
          </p:nvPr>
        </p:nvSpPr>
        <p:spPr/>
        <p:txBody>
          <a:bodyPr vert="horz" lIns="68580" tIns="34290" rIns="68580" bIns="34290" rtlCol="0" anchor="b">
            <a:normAutofit/>
          </a:bodyPr>
          <a:lstStyle/>
          <a:p>
            <a:pPr>
              <a:lnSpc>
                <a:spcPct val="90000"/>
              </a:lnSpc>
            </a:pPr>
            <a:r>
              <a:rPr lang="en-US" sz="1650" dirty="0"/>
              <a:t>Member opinion survey – priorities/value:</a:t>
            </a:r>
          </a:p>
        </p:txBody>
      </p:sp>
      <p:sp>
        <p:nvSpPr>
          <p:cNvPr id="8" name="TextBox 7">
            <a:extLst>
              <a:ext uri="{FF2B5EF4-FFF2-40B4-BE49-F238E27FC236}">
                <a16:creationId xmlns:a16="http://schemas.microsoft.com/office/drawing/2014/main" id="{1CFA277F-543D-6FE3-1B23-456D3F18ABFC}"/>
              </a:ext>
            </a:extLst>
          </p:cNvPr>
          <p:cNvSpPr txBox="1"/>
          <p:nvPr/>
        </p:nvSpPr>
        <p:spPr>
          <a:xfrm>
            <a:off x="450941" y="2323232"/>
            <a:ext cx="2557337" cy="3027437"/>
          </a:xfrm>
          <a:prstGeom prst="rect">
            <a:avLst/>
          </a:prstGeom>
        </p:spPr>
        <p:txBody>
          <a:bodyPr vert="horz" lIns="68580" tIns="34290" rIns="68580" bIns="34290" rtlCol="0" anchor="ctr">
            <a:normAutofit fontScale="92500" lnSpcReduction="10000"/>
          </a:bodyPr>
          <a:lstStyle/>
          <a:p>
            <a:pPr defTabSz="342900">
              <a:spcBef>
                <a:spcPct val="20000"/>
              </a:spcBef>
              <a:spcAft>
                <a:spcPts val="450"/>
              </a:spcAft>
              <a:buClr>
                <a:schemeClr val="accent2"/>
              </a:buClr>
              <a:buSzPct val="92000"/>
              <a:defRPr/>
            </a:pPr>
            <a:r>
              <a:rPr lang="en-US" sz="1350" b="1" u="sng" dirty="0">
                <a:solidFill>
                  <a:schemeClr val="bg1"/>
                </a:solidFill>
              </a:rPr>
              <a:t>Road Priorities:</a:t>
            </a:r>
          </a:p>
          <a:p>
            <a:pPr marL="214313" indent="-214313" defTabSz="342900">
              <a:spcBef>
                <a:spcPct val="20000"/>
              </a:spcBef>
              <a:spcAft>
                <a:spcPts val="450"/>
              </a:spcAft>
              <a:buClr>
                <a:schemeClr val="accent2"/>
              </a:buClr>
              <a:buSzPct val="92000"/>
              <a:buFont typeface="Arial" panose="020B0604020202020204" pitchFamily="34" charset="0"/>
              <a:buChar char="•"/>
              <a:defRPr/>
            </a:pPr>
            <a:r>
              <a:rPr lang="en-US" sz="1350" dirty="0">
                <a:solidFill>
                  <a:schemeClr val="bg1"/>
                </a:solidFill>
              </a:rPr>
              <a:t>Top 2 choices were:</a:t>
            </a:r>
          </a:p>
          <a:p>
            <a:pPr marL="557213" lvl="1" indent="-214313" defTabSz="342900">
              <a:spcBef>
                <a:spcPct val="20000"/>
              </a:spcBef>
              <a:spcAft>
                <a:spcPts val="450"/>
              </a:spcAft>
              <a:buClr>
                <a:schemeClr val="accent2"/>
              </a:buClr>
              <a:buSzPct val="92000"/>
              <a:buFont typeface="Arial" panose="020B0604020202020204" pitchFamily="34" charset="0"/>
              <a:buChar char="•"/>
              <a:defRPr/>
            </a:pPr>
            <a:r>
              <a:rPr lang="en-US" sz="1350" dirty="0">
                <a:solidFill>
                  <a:schemeClr val="bg1"/>
                </a:solidFill>
              </a:rPr>
              <a:t>Pothole Management</a:t>
            </a:r>
          </a:p>
          <a:p>
            <a:pPr marL="557213" lvl="1" indent="-214313" defTabSz="342900">
              <a:spcBef>
                <a:spcPct val="20000"/>
              </a:spcBef>
              <a:spcAft>
                <a:spcPts val="450"/>
              </a:spcAft>
              <a:buClr>
                <a:schemeClr val="accent2"/>
              </a:buClr>
              <a:buSzPct val="92000"/>
              <a:buFont typeface="Arial" panose="020B0604020202020204" pitchFamily="34" charset="0"/>
              <a:buChar char="•"/>
              <a:defRPr/>
            </a:pPr>
            <a:r>
              <a:rPr lang="en-US" sz="1350" dirty="0">
                <a:solidFill>
                  <a:schemeClr val="bg1"/>
                </a:solidFill>
              </a:rPr>
              <a:t>Blind Corners</a:t>
            </a:r>
          </a:p>
          <a:p>
            <a:pPr defTabSz="342900">
              <a:spcBef>
                <a:spcPct val="20000"/>
              </a:spcBef>
              <a:spcAft>
                <a:spcPts val="450"/>
              </a:spcAft>
              <a:buClr>
                <a:schemeClr val="accent2"/>
              </a:buClr>
              <a:buSzPct val="92000"/>
              <a:defRPr/>
            </a:pPr>
            <a:r>
              <a:rPr lang="en-US" sz="1350" b="1" u="sng" dirty="0">
                <a:solidFill>
                  <a:schemeClr val="bg1"/>
                </a:solidFill>
              </a:rPr>
              <a:t>Allocation of Resources for Turtle Signs:</a:t>
            </a:r>
          </a:p>
          <a:p>
            <a:pPr marL="214313" indent="-214313" defTabSz="342900">
              <a:spcBef>
                <a:spcPct val="20000"/>
              </a:spcBef>
              <a:spcAft>
                <a:spcPts val="450"/>
              </a:spcAft>
              <a:buClr>
                <a:schemeClr val="accent2"/>
              </a:buClr>
              <a:buSzPct val="92000"/>
              <a:buFont typeface="Arial" panose="020B0604020202020204" pitchFamily="34" charset="0"/>
              <a:buChar char="•"/>
              <a:defRPr/>
            </a:pPr>
            <a:r>
              <a:rPr lang="en-US" sz="1350" dirty="0">
                <a:solidFill>
                  <a:schemeClr val="bg1"/>
                </a:solidFill>
              </a:rPr>
              <a:t>Comments pertaining to cost effective solutions</a:t>
            </a:r>
          </a:p>
          <a:p>
            <a:pPr marL="214313" indent="-214313" defTabSz="342900">
              <a:spcBef>
                <a:spcPct val="20000"/>
              </a:spcBef>
              <a:spcAft>
                <a:spcPts val="450"/>
              </a:spcAft>
              <a:buClr>
                <a:schemeClr val="accent2"/>
              </a:buClr>
              <a:buSzPct val="92000"/>
              <a:buFont typeface="Arial" panose="020B0604020202020204" pitchFamily="34" charset="0"/>
              <a:buChar char="•"/>
              <a:defRPr/>
            </a:pPr>
            <a:r>
              <a:rPr lang="en-US" sz="1350" dirty="0">
                <a:solidFill>
                  <a:schemeClr val="bg1"/>
                </a:solidFill>
              </a:rPr>
              <a:t>Some mentioned focusing on speed of drivers would address the issue</a:t>
            </a:r>
          </a:p>
          <a:p>
            <a:pPr defTabSz="342900">
              <a:spcBef>
                <a:spcPct val="20000"/>
              </a:spcBef>
              <a:spcAft>
                <a:spcPts val="450"/>
              </a:spcAft>
              <a:buClr>
                <a:schemeClr val="accent2"/>
              </a:buClr>
              <a:buSzPct val="92000"/>
              <a:defRPr/>
            </a:pPr>
            <a:r>
              <a:rPr lang="en-US" sz="1350" b="1" u="sng" dirty="0">
                <a:solidFill>
                  <a:schemeClr val="bg1"/>
                </a:solidFill>
              </a:rPr>
              <a:t>Value Received from Annual Fee:</a:t>
            </a:r>
          </a:p>
          <a:p>
            <a:pPr marL="214313" indent="-214313" defTabSz="342900">
              <a:spcBef>
                <a:spcPct val="20000"/>
              </a:spcBef>
              <a:spcAft>
                <a:spcPts val="450"/>
              </a:spcAft>
              <a:buClr>
                <a:schemeClr val="accent2"/>
              </a:buClr>
              <a:buSzPct val="92000"/>
              <a:buFont typeface="Arial" panose="020B0604020202020204" pitchFamily="34" charset="0"/>
              <a:buChar char="•"/>
              <a:defRPr/>
            </a:pPr>
            <a:r>
              <a:rPr lang="en-US" sz="1350" dirty="0">
                <a:solidFill>
                  <a:schemeClr val="bg1"/>
                </a:solidFill>
              </a:rPr>
              <a:t>Slight decrease from 2022 survey (4.1 to 4.0)</a:t>
            </a:r>
          </a:p>
        </p:txBody>
      </p:sp>
      <p:sp>
        <p:nvSpPr>
          <p:cNvPr id="4" name="TextBox 3">
            <a:extLst>
              <a:ext uri="{FF2B5EF4-FFF2-40B4-BE49-F238E27FC236}">
                <a16:creationId xmlns:a16="http://schemas.microsoft.com/office/drawing/2014/main" id="{C686E4C5-234D-3AE3-22AF-3EC8675C84ED}"/>
              </a:ext>
            </a:extLst>
          </p:cNvPr>
          <p:cNvSpPr txBox="1"/>
          <p:nvPr/>
        </p:nvSpPr>
        <p:spPr>
          <a:xfrm>
            <a:off x="3442605" y="1462162"/>
            <a:ext cx="2499573" cy="1892826"/>
          </a:xfrm>
          <a:prstGeom prst="rect">
            <a:avLst/>
          </a:prstGeom>
          <a:noFill/>
          <a:ln w="57150">
            <a:solidFill>
              <a:schemeClr val="accent1"/>
            </a:solidFill>
          </a:ln>
        </p:spPr>
        <p:txBody>
          <a:bodyPr wrap="square" rtlCol="0">
            <a:spAutoFit/>
          </a:bodyPr>
          <a:lstStyle/>
          <a:p>
            <a:r>
              <a:rPr lang="en-CA" sz="900" b="1" u="sng" dirty="0"/>
              <a:t>Road Priorities (select top 2):</a:t>
            </a:r>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pPr marL="214313" indent="-214313">
              <a:buFont typeface="Arial" panose="020B0604020202020204" pitchFamily="34" charset="0"/>
              <a:buChar char="•"/>
            </a:pPr>
            <a:endParaRPr lang="en-CA" sz="900" dirty="0"/>
          </a:p>
          <a:p>
            <a:endParaRPr lang="en-CA" sz="900" dirty="0"/>
          </a:p>
        </p:txBody>
      </p:sp>
      <p:graphicFrame>
        <p:nvGraphicFramePr>
          <p:cNvPr id="5" name="Table 4">
            <a:extLst>
              <a:ext uri="{FF2B5EF4-FFF2-40B4-BE49-F238E27FC236}">
                <a16:creationId xmlns:a16="http://schemas.microsoft.com/office/drawing/2014/main" id="{35A6B4A0-44C3-03E6-5B3F-C2A384A54EB4}"/>
              </a:ext>
            </a:extLst>
          </p:cNvPr>
          <p:cNvGraphicFramePr>
            <a:graphicFrameLocks noGrp="1"/>
          </p:cNvGraphicFramePr>
          <p:nvPr/>
        </p:nvGraphicFramePr>
        <p:xfrm>
          <a:off x="3529843" y="1766270"/>
          <a:ext cx="2328863" cy="1280433"/>
        </p:xfrm>
        <a:graphic>
          <a:graphicData uri="http://schemas.openxmlformats.org/drawingml/2006/table">
            <a:tbl>
              <a:tblPr firstRow="1" bandRow="1">
                <a:tableStyleId>{5C22544A-7EE6-4342-B048-85BDC9FD1C3A}</a:tableStyleId>
              </a:tblPr>
              <a:tblGrid>
                <a:gridCol w="1295381">
                  <a:extLst>
                    <a:ext uri="{9D8B030D-6E8A-4147-A177-3AD203B41FA5}">
                      <a16:colId xmlns:a16="http://schemas.microsoft.com/office/drawing/2014/main" val="1201881024"/>
                    </a:ext>
                  </a:extLst>
                </a:gridCol>
                <a:gridCol w="515957">
                  <a:extLst>
                    <a:ext uri="{9D8B030D-6E8A-4147-A177-3AD203B41FA5}">
                      <a16:colId xmlns:a16="http://schemas.microsoft.com/office/drawing/2014/main" val="2953245827"/>
                    </a:ext>
                  </a:extLst>
                </a:gridCol>
                <a:gridCol w="517525">
                  <a:extLst>
                    <a:ext uri="{9D8B030D-6E8A-4147-A177-3AD203B41FA5}">
                      <a16:colId xmlns:a16="http://schemas.microsoft.com/office/drawing/2014/main" val="976327055"/>
                    </a:ext>
                  </a:extLst>
                </a:gridCol>
              </a:tblGrid>
              <a:tr h="274320">
                <a:tc>
                  <a:txBody>
                    <a:bodyPr/>
                    <a:lstStyle/>
                    <a:p>
                      <a:endParaRPr lang="en-CA" sz="1400"/>
                    </a:p>
                  </a:txBody>
                  <a:tcPr marL="68580" marR="68580" marT="34290" marB="34290"/>
                </a:tc>
                <a:tc>
                  <a:txBody>
                    <a:bodyPr/>
                    <a:lstStyle/>
                    <a:p>
                      <a:endParaRPr lang="en-CA" sz="1400"/>
                    </a:p>
                  </a:txBody>
                  <a:tcPr marL="68580" marR="68580" marT="34290" marB="34290"/>
                </a:tc>
                <a:tc>
                  <a:txBody>
                    <a:bodyPr/>
                    <a:lstStyle/>
                    <a:p>
                      <a:endParaRPr lang="en-CA" sz="1400"/>
                    </a:p>
                  </a:txBody>
                  <a:tcPr marL="68580" marR="68580" marT="34290" marB="34290"/>
                </a:tc>
                <a:extLst>
                  <a:ext uri="{0D108BD9-81ED-4DB2-BD59-A6C34878D82A}">
                    <a16:rowId xmlns:a16="http://schemas.microsoft.com/office/drawing/2014/main" val="3076545066"/>
                  </a:ext>
                </a:extLst>
              </a:tr>
              <a:tr h="218531">
                <a:tc>
                  <a:txBody>
                    <a:bodyPr/>
                    <a:lstStyle/>
                    <a:p>
                      <a:r>
                        <a:rPr lang="en-CA" sz="900" dirty="0"/>
                        <a:t>Additional Winter</a:t>
                      </a:r>
                    </a:p>
                  </a:txBody>
                  <a:tcPr marL="68580" marR="68580" marT="34290" marB="34290"/>
                </a:tc>
                <a:tc>
                  <a:txBody>
                    <a:bodyPr/>
                    <a:lstStyle/>
                    <a:p>
                      <a:pPr algn="ctr"/>
                      <a:r>
                        <a:rPr lang="en-CA" sz="900" dirty="0"/>
                        <a:t>19</a:t>
                      </a:r>
                    </a:p>
                  </a:txBody>
                  <a:tcPr marL="68580" marR="68580" marT="34290" marB="34290"/>
                </a:tc>
                <a:tc>
                  <a:txBody>
                    <a:bodyPr/>
                    <a:lstStyle/>
                    <a:p>
                      <a:pPr algn="ctr"/>
                      <a:r>
                        <a:rPr lang="en-CA" sz="900" dirty="0"/>
                        <a:t>31.1</a:t>
                      </a:r>
                    </a:p>
                  </a:txBody>
                  <a:tcPr marL="68580" marR="68580" marT="34290" marB="34290"/>
                </a:tc>
                <a:extLst>
                  <a:ext uri="{0D108BD9-81ED-4DB2-BD59-A6C34878D82A}">
                    <a16:rowId xmlns:a16="http://schemas.microsoft.com/office/drawing/2014/main" val="3388598101"/>
                  </a:ext>
                </a:extLst>
              </a:tr>
              <a:tr h="218531">
                <a:tc>
                  <a:txBody>
                    <a:bodyPr/>
                    <a:lstStyle/>
                    <a:p>
                      <a:r>
                        <a:rPr lang="en-CA" sz="900" dirty="0">
                          <a:solidFill>
                            <a:srgbClr val="FF0000"/>
                          </a:solidFill>
                        </a:rPr>
                        <a:t>Pothole Management</a:t>
                      </a:r>
                    </a:p>
                  </a:txBody>
                  <a:tcPr marL="68580" marR="68580" marT="34290" marB="34290"/>
                </a:tc>
                <a:tc>
                  <a:txBody>
                    <a:bodyPr/>
                    <a:lstStyle/>
                    <a:p>
                      <a:pPr algn="ctr"/>
                      <a:r>
                        <a:rPr lang="en-CA" sz="900" dirty="0"/>
                        <a:t>36</a:t>
                      </a:r>
                    </a:p>
                  </a:txBody>
                  <a:tcPr marL="68580" marR="68580" marT="34290" marB="34290"/>
                </a:tc>
                <a:tc>
                  <a:txBody>
                    <a:bodyPr/>
                    <a:lstStyle/>
                    <a:p>
                      <a:pPr algn="ctr"/>
                      <a:r>
                        <a:rPr lang="en-CA" sz="900" dirty="0"/>
                        <a:t>59</a:t>
                      </a:r>
                    </a:p>
                  </a:txBody>
                  <a:tcPr marL="68580" marR="68580" marT="34290" marB="34290"/>
                </a:tc>
                <a:extLst>
                  <a:ext uri="{0D108BD9-81ED-4DB2-BD59-A6C34878D82A}">
                    <a16:rowId xmlns:a16="http://schemas.microsoft.com/office/drawing/2014/main" val="3021436462"/>
                  </a:ext>
                </a:extLst>
              </a:tr>
              <a:tr h="342900">
                <a:tc>
                  <a:txBody>
                    <a:bodyPr/>
                    <a:lstStyle/>
                    <a:p>
                      <a:r>
                        <a:rPr lang="en-CA" sz="900" dirty="0"/>
                        <a:t>Tree and Weed Management</a:t>
                      </a:r>
                    </a:p>
                  </a:txBody>
                  <a:tcPr marL="68580" marR="68580" marT="34290" marB="34290"/>
                </a:tc>
                <a:tc>
                  <a:txBody>
                    <a:bodyPr/>
                    <a:lstStyle/>
                    <a:p>
                      <a:pPr algn="ctr"/>
                      <a:r>
                        <a:rPr lang="en-CA" sz="900" dirty="0"/>
                        <a:t>28</a:t>
                      </a:r>
                    </a:p>
                  </a:txBody>
                  <a:tcPr marL="68580" marR="68580" marT="34290" marB="34290"/>
                </a:tc>
                <a:tc>
                  <a:txBody>
                    <a:bodyPr/>
                    <a:lstStyle/>
                    <a:p>
                      <a:pPr algn="ctr"/>
                      <a:r>
                        <a:rPr lang="en-CA" sz="900" dirty="0"/>
                        <a:t>45.9</a:t>
                      </a:r>
                    </a:p>
                  </a:txBody>
                  <a:tcPr marL="68580" marR="68580" marT="34290" marB="34290"/>
                </a:tc>
                <a:extLst>
                  <a:ext uri="{0D108BD9-81ED-4DB2-BD59-A6C34878D82A}">
                    <a16:rowId xmlns:a16="http://schemas.microsoft.com/office/drawing/2014/main" val="375946932"/>
                  </a:ext>
                </a:extLst>
              </a:tr>
              <a:tr h="218531">
                <a:tc>
                  <a:txBody>
                    <a:bodyPr/>
                    <a:lstStyle/>
                    <a:p>
                      <a:r>
                        <a:rPr lang="en-CA" sz="900" dirty="0">
                          <a:solidFill>
                            <a:srgbClr val="FF0000"/>
                          </a:solidFill>
                        </a:rPr>
                        <a:t>Bind Corners</a:t>
                      </a:r>
                    </a:p>
                  </a:txBody>
                  <a:tcPr marL="68580" marR="68580" marT="34290" marB="34290"/>
                </a:tc>
                <a:tc>
                  <a:txBody>
                    <a:bodyPr/>
                    <a:lstStyle/>
                    <a:p>
                      <a:pPr algn="ctr"/>
                      <a:r>
                        <a:rPr lang="en-CA" sz="900" dirty="0"/>
                        <a:t>38</a:t>
                      </a:r>
                    </a:p>
                  </a:txBody>
                  <a:tcPr marL="68580" marR="68580" marT="34290" marB="34290"/>
                </a:tc>
                <a:tc>
                  <a:txBody>
                    <a:bodyPr/>
                    <a:lstStyle/>
                    <a:p>
                      <a:pPr algn="ctr"/>
                      <a:r>
                        <a:rPr lang="en-CA" sz="900" dirty="0"/>
                        <a:t>62.3</a:t>
                      </a:r>
                    </a:p>
                  </a:txBody>
                  <a:tcPr marL="68580" marR="68580" marT="34290" marB="34290"/>
                </a:tc>
                <a:extLst>
                  <a:ext uri="{0D108BD9-81ED-4DB2-BD59-A6C34878D82A}">
                    <a16:rowId xmlns:a16="http://schemas.microsoft.com/office/drawing/2014/main" val="3113267864"/>
                  </a:ext>
                </a:extLst>
              </a:tr>
            </a:tbl>
          </a:graphicData>
        </a:graphic>
      </p:graphicFrame>
      <p:sp>
        <p:nvSpPr>
          <p:cNvPr id="6" name="TextBox 5">
            <a:extLst>
              <a:ext uri="{FF2B5EF4-FFF2-40B4-BE49-F238E27FC236}">
                <a16:creationId xmlns:a16="http://schemas.microsoft.com/office/drawing/2014/main" id="{7B991A67-0694-E8DB-0587-2BE9EA6EC65E}"/>
              </a:ext>
            </a:extLst>
          </p:cNvPr>
          <p:cNvSpPr txBox="1"/>
          <p:nvPr/>
        </p:nvSpPr>
        <p:spPr>
          <a:xfrm>
            <a:off x="6309527" y="1462163"/>
            <a:ext cx="2499573" cy="1477328"/>
          </a:xfrm>
          <a:prstGeom prst="rect">
            <a:avLst/>
          </a:prstGeom>
          <a:solidFill>
            <a:schemeClr val="bg1"/>
          </a:solidFill>
          <a:ln w="57150">
            <a:solidFill>
              <a:schemeClr val="accent1"/>
            </a:solidFill>
          </a:ln>
        </p:spPr>
        <p:txBody>
          <a:bodyPr wrap="square" rtlCol="0">
            <a:spAutoFit/>
          </a:bodyPr>
          <a:lstStyle/>
          <a:p>
            <a:r>
              <a:rPr lang="en-CA" sz="900" b="1" u="sng" dirty="0"/>
              <a:t>Do you support allocation of resources (time and money) for turtle signs:</a:t>
            </a:r>
            <a:endParaRPr lang="en-CA" sz="1350" dirty="0"/>
          </a:p>
          <a:p>
            <a:endParaRPr lang="en-CA" sz="1350" dirty="0"/>
          </a:p>
          <a:p>
            <a:endParaRPr lang="en-CA" sz="1350" dirty="0"/>
          </a:p>
          <a:p>
            <a:endParaRPr lang="en-CA" sz="1350" dirty="0"/>
          </a:p>
          <a:p>
            <a:endParaRPr lang="en-CA" sz="1350" dirty="0"/>
          </a:p>
          <a:p>
            <a:pPr marL="128588" indent="-128588">
              <a:buFont typeface="Arial" panose="020B0604020202020204" pitchFamily="34" charset="0"/>
              <a:buChar char="•"/>
            </a:pPr>
            <a:endParaRPr lang="en-CA" sz="900" dirty="0"/>
          </a:p>
          <a:p>
            <a:endParaRPr lang="en-CA" sz="900" dirty="0"/>
          </a:p>
        </p:txBody>
      </p:sp>
      <p:graphicFrame>
        <p:nvGraphicFramePr>
          <p:cNvPr id="7" name="Table 19">
            <a:extLst>
              <a:ext uri="{FF2B5EF4-FFF2-40B4-BE49-F238E27FC236}">
                <a16:creationId xmlns:a16="http://schemas.microsoft.com/office/drawing/2014/main" id="{EAF041DF-CD66-C53F-5025-C9DF77546E26}"/>
              </a:ext>
            </a:extLst>
          </p:cNvPr>
          <p:cNvGraphicFramePr>
            <a:graphicFrameLocks noGrp="1"/>
          </p:cNvGraphicFramePr>
          <p:nvPr/>
        </p:nvGraphicFramePr>
        <p:xfrm>
          <a:off x="6615112" y="2010279"/>
          <a:ext cx="1764506" cy="625906"/>
        </p:xfrm>
        <a:graphic>
          <a:graphicData uri="http://schemas.openxmlformats.org/drawingml/2006/table">
            <a:tbl>
              <a:tblPr firstRow="1" bandRow="1">
                <a:tableStyleId>{5C22544A-7EE6-4342-B048-85BDC9FD1C3A}</a:tableStyleId>
              </a:tblPr>
              <a:tblGrid>
                <a:gridCol w="770141">
                  <a:extLst>
                    <a:ext uri="{9D8B030D-6E8A-4147-A177-3AD203B41FA5}">
                      <a16:colId xmlns:a16="http://schemas.microsoft.com/office/drawing/2014/main" val="412111507"/>
                    </a:ext>
                  </a:extLst>
                </a:gridCol>
                <a:gridCol w="595540">
                  <a:extLst>
                    <a:ext uri="{9D8B030D-6E8A-4147-A177-3AD203B41FA5}">
                      <a16:colId xmlns:a16="http://schemas.microsoft.com/office/drawing/2014/main" val="3127420106"/>
                    </a:ext>
                  </a:extLst>
                </a:gridCol>
                <a:gridCol w="398825">
                  <a:extLst>
                    <a:ext uri="{9D8B030D-6E8A-4147-A177-3AD203B41FA5}">
                      <a16:colId xmlns:a16="http://schemas.microsoft.com/office/drawing/2014/main" val="1884077953"/>
                    </a:ext>
                  </a:extLst>
                </a:gridCol>
              </a:tblGrid>
              <a:tr h="345593">
                <a:tc>
                  <a:txBody>
                    <a:bodyPr/>
                    <a:lstStyle/>
                    <a:p>
                      <a:pPr algn="ctr"/>
                      <a:r>
                        <a:rPr lang="en-CA" sz="900" dirty="0"/>
                        <a:t>Yes</a:t>
                      </a:r>
                    </a:p>
                  </a:txBody>
                  <a:tcPr marL="68580" marR="68580" marT="34290" marB="34290"/>
                </a:tc>
                <a:tc>
                  <a:txBody>
                    <a:bodyPr/>
                    <a:lstStyle/>
                    <a:p>
                      <a:pPr algn="ctr"/>
                      <a:r>
                        <a:rPr lang="en-CA" sz="900" dirty="0"/>
                        <a:t>33</a:t>
                      </a:r>
                    </a:p>
                  </a:txBody>
                  <a:tcPr marL="68580" marR="68580" marT="34290" marB="34290"/>
                </a:tc>
                <a:tc>
                  <a:txBody>
                    <a:bodyPr/>
                    <a:lstStyle/>
                    <a:p>
                      <a:pPr algn="ctr"/>
                      <a:r>
                        <a:rPr lang="en-CA" sz="900" dirty="0"/>
                        <a:t>54.1</a:t>
                      </a:r>
                    </a:p>
                  </a:txBody>
                  <a:tcPr marL="68580" marR="68580" marT="34290" marB="34290"/>
                </a:tc>
                <a:extLst>
                  <a:ext uri="{0D108BD9-81ED-4DB2-BD59-A6C34878D82A}">
                    <a16:rowId xmlns:a16="http://schemas.microsoft.com/office/drawing/2014/main" val="2560341189"/>
                  </a:ext>
                </a:extLst>
              </a:tr>
              <a:tr h="280313">
                <a:tc>
                  <a:txBody>
                    <a:bodyPr/>
                    <a:lstStyle/>
                    <a:p>
                      <a:pPr algn="ctr"/>
                      <a:r>
                        <a:rPr lang="en-CA" sz="900" dirty="0"/>
                        <a:t>No</a:t>
                      </a:r>
                    </a:p>
                  </a:txBody>
                  <a:tcPr marL="68580" marR="68580" marT="34290" marB="34290"/>
                </a:tc>
                <a:tc>
                  <a:txBody>
                    <a:bodyPr/>
                    <a:lstStyle/>
                    <a:p>
                      <a:pPr algn="ctr"/>
                      <a:r>
                        <a:rPr lang="en-CA" sz="900" dirty="0"/>
                        <a:t>26</a:t>
                      </a:r>
                    </a:p>
                  </a:txBody>
                  <a:tcPr marL="68580" marR="68580" marT="34290" marB="34290"/>
                </a:tc>
                <a:tc>
                  <a:txBody>
                    <a:bodyPr/>
                    <a:lstStyle/>
                    <a:p>
                      <a:pPr algn="ctr"/>
                      <a:r>
                        <a:rPr lang="en-CA" sz="900" dirty="0"/>
                        <a:t>42.6</a:t>
                      </a:r>
                    </a:p>
                  </a:txBody>
                  <a:tcPr marL="68580" marR="68580" marT="34290" marB="34290"/>
                </a:tc>
                <a:extLst>
                  <a:ext uri="{0D108BD9-81ED-4DB2-BD59-A6C34878D82A}">
                    <a16:rowId xmlns:a16="http://schemas.microsoft.com/office/drawing/2014/main" val="3046093088"/>
                  </a:ext>
                </a:extLst>
              </a:tr>
            </a:tbl>
          </a:graphicData>
        </a:graphic>
      </p:graphicFrame>
      <p:pic>
        <p:nvPicPr>
          <p:cNvPr id="10" name="Picture 9">
            <a:extLst>
              <a:ext uri="{FF2B5EF4-FFF2-40B4-BE49-F238E27FC236}">
                <a16:creationId xmlns:a16="http://schemas.microsoft.com/office/drawing/2014/main" id="{45CF5462-7A5C-D1FB-7C8F-1E8529992CF2}"/>
              </a:ext>
            </a:extLst>
          </p:cNvPr>
          <p:cNvPicPr>
            <a:picLocks noChangeAspect="1"/>
          </p:cNvPicPr>
          <p:nvPr/>
        </p:nvPicPr>
        <p:blipFill>
          <a:blip r:embed="rId4"/>
          <a:stretch>
            <a:fillRect/>
          </a:stretch>
        </p:blipFill>
        <p:spPr>
          <a:xfrm>
            <a:off x="4570117" y="3476013"/>
            <a:ext cx="3693320" cy="2228849"/>
          </a:xfrm>
          <a:prstGeom prst="rect">
            <a:avLst/>
          </a:prstGeom>
          <a:ln w="57150">
            <a:solidFill>
              <a:schemeClr val="accent1"/>
            </a:solidFill>
          </a:ln>
        </p:spPr>
      </p:pic>
      <p:sp>
        <p:nvSpPr>
          <p:cNvPr id="3" name="Title 1">
            <a:extLst>
              <a:ext uri="{FF2B5EF4-FFF2-40B4-BE49-F238E27FC236}">
                <a16:creationId xmlns:a16="http://schemas.microsoft.com/office/drawing/2014/main" id="{D5C6D3BE-6585-F222-AB32-7FDBAB9409F6}"/>
              </a:ext>
            </a:extLst>
          </p:cNvPr>
          <p:cNvSpPr txBox="1">
            <a:spLocks/>
          </p:cNvSpPr>
          <p:nvPr/>
        </p:nvSpPr>
        <p:spPr>
          <a:xfrm>
            <a:off x="272567" y="675727"/>
            <a:ext cx="2914084" cy="749661"/>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1600" dirty="0"/>
              <a:t>Member opinion survey</a:t>
            </a:r>
          </a:p>
          <a:p>
            <a:pPr>
              <a:lnSpc>
                <a:spcPct val="90000"/>
              </a:lnSpc>
            </a:pPr>
            <a:endParaRPr lang="en-US" sz="1600" dirty="0"/>
          </a:p>
          <a:p>
            <a:pPr>
              <a:lnSpc>
                <a:spcPct val="90000"/>
              </a:lnSpc>
            </a:pPr>
            <a:r>
              <a:rPr lang="en-US" sz="1600" dirty="0"/>
              <a:t>PRIORITIES / VALUE</a:t>
            </a:r>
          </a:p>
        </p:txBody>
      </p:sp>
      <p:pic>
        <p:nvPicPr>
          <p:cNvPr id="19" name="Audio 18">
            <a:hlinkClick r:id="" action="ppaction://media"/>
            <a:extLst>
              <a:ext uri="{FF2B5EF4-FFF2-40B4-BE49-F238E27FC236}">
                <a16:creationId xmlns:a16="http://schemas.microsoft.com/office/drawing/2014/main" id="{500262D1-6D35-0F36-B38C-35A4C820198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75104367"/>
      </p:ext>
    </p:extLst>
  </p:cSld>
  <p:clrMapOvr>
    <a:masterClrMapping/>
  </p:clrMapOvr>
  <mc:AlternateContent xmlns:mc="http://schemas.openxmlformats.org/markup-compatibility/2006" xmlns:p14="http://schemas.microsoft.com/office/powerpoint/2010/main">
    <mc:Choice Requires="p14">
      <p:transition spd="slow" p14:dur="2000" advTm="91396"/>
    </mc:Choice>
    <mc:Fallback xmlns="">
      <p:transition spd="slow" advTm="9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31921" y="729658"/>
            <a:ext cx="8272212" cy="988332"/>
          </a:xfrm>
        </p:spPr>
        <p:txBody>
          <a:bodyPr/>
          <a:lstStyle/>
          <a:p>
            <a:r>
              <a:rPr lang="en-CA" dirty="0"/>
              <a:t>ATTENTION: NEW MGLCRG accountant</a:t>
            </a:r>
          </a:p>
        </p:txBody>
      </p:sp>
      <p:sp>
        <p:nvSpPr>
          <p:cNvPr id="5" name="TextBox 4">
            <a:extLst>
              <a:ext uri="{FF2B5EF4-FFF2-40B4-BE49-F238E27FC236}">
                <a16:creationId xmlns:a16="http://schemas.microsoft.com/office/drawing/2014/main" id="{7139377B-018B-4472-81F6-3534B343C28C}"/>
              </a:ext>
            </a:extLst>
          </p:cNvPr>
          <p:cNvSpPr txBox="1"/>
          <p:nvPr/>
        </p:nvSpPr>
        <p:spPr>
          <a:xfrm>
            <a:off x="439867" y="3709360"/>
            <a:ext cx="8264265" cy="2246769"/>
          </a:xfrm>
          <a:prstGeom prst="rect">
            <a:avLst/>
          </a:prstGeom>
          <a:noFill/>
          <a:ln>
            <a:solidFill>
              <a:schemeClr val="tx1"/>
            </a:solidFill>
          </a:ln>
        </p:spPr>
        <p:txBody>
          <a:bodyPr wrap="square" rtlCol="0">
            <a:spAutoFit/>
          </a:bodyPr>
          <a:lstStyle/>
          <a:p>
            <a:pPr algn="ctr"/>
            <a:r>
              <a:rPr lang="en-CA" sz="2000" b="1" dirty="0"/>
              <a:t>Replaced Dan Whatman during the 2022-23 season</a:t>
            </a:r>
          </a:p>
          <a:p>
            <a:pPr algn="ctr"/>
            <a:endParaRPr lang="en-CA" sz="2000" b="1" dirty="0"/>
          </a:p>
          <a:p>
            <a:pPr marL="342900" indent="-342900">
              <a:buFontTx/>
              <a:buChar char="-"/>
            </a:pPr>
            <a:r>
              <a:rPr lang="en-CA" sz="2000" b="1" dirty="0"/>
              <a:t>Same cost as Whatman</a:t>
            </a:r>
          </a:p>
          <a:p>
            <a:pPr marL="342900" indent="-342900">
              <a:buFontTx/>
              <a:buChar char="-"/>
            </a:pPr>
            <a:r>
              <a:rPr lang="en-CA" sz="2000" b="1" dirty="0"/>
              <a:t>Assuming more responsibilities (issuing cheques, </a:t>
            </a:r>
            <a:r>
              <a:rPr lang="en-CA" sz="2000" b="1" dirty="0" err="1"/>
              <a:t>etc</a:t>
            </a:r>
            <a:r>
              <a:rPr lang="en-CA" sz="2000" b="1" dirty="0"/>
              <a:t>)</a:t>
            </a:r>
          </a:p>
          <a:p>
            <a:pPr marL="342900" indent="-342900">
              <a:buFontTx/>
              <a:buChar char="-"/>
            </a:pPr>
            <a:r>
              <a:rPr lang="en-CA" sz="2000" b="1" dirty="0"/>
              <a:t>More responsive and reliable especially as it pertains to the timing of year end reporting</a:t>
            </a:r>
          </a:p>
          <a:p>
            <a:pPr marL="342900" indent="-342900" algn="ctr">
              <a:buFontTx/>
              <a:buChar char="-"/>
            </a:pPr>
            <a:endParaRPr lang="en-CA" sz="2000" b="1" dirty="0"/>
          </a:p>
        </p:txBody>
      </p:sp>
      <p:sp>
        <p:nvSpPr>
          <p:cNvPr id="6" name="TextBox 5">
            <a:extLst>
              <a:ext uri="{FF2B5EF4-FFF2-40B4-BE49-F238E27FC236}">
                <a16:creationId xmlns:a16="http://schemas.microsoft.com/office/drawing/2014/main" id="{6D9236BF-B537-87CB-C6F5-915DB137470B}"/>
              </a:ext>
            </a:extLst>
          </p:cNvPr>
          <p:cNvSpPr txBox="1"/>
          <p:nvPr/>
        </p:nvSpPr>
        <p:spPr>
          <a:xfrm>
            <a:off x="431920" y="2565279"/>
            <a:ext cx="8272212" cy="1077218"/>
          </a:xfrm>
          <a:prstGeom prst="rect">
            <a:avLst/>
          </a:prstGeom>
          <a:noFill/>
          <a:ln w="12700">
            <a:solidFill>
              <a:schemeClr val="tx1"/>
            </a:solidFill>
          </a:ln>
        </p:spPr>
        <p:txBody>
          <a:bodyPr wrap="square" rtlCol="0">
            <a:spAutoFit/>
          </a:bodyPr>
          <a:lstStyle/>
          <a:p>
            <a:pPr algn="ctr"/>
            <a:r>
              <a:rPr lang="en-US" sz="2400" dirty="0"/>
              <a:t>Mark </a:t>
            </a:r>
            <a:r>
              <a:rPr lang="en-US" sz="2400" dirty="0" err="1"/>
              <a:t>Lahn</a:t>
            </a:r>
            <a:r>
              <a:rPr lang="en-US" sz="2400" dirty="0"/>
              <a:t>, CA</a:t>
            </a:r>
          </a:p>
          <a:p>
            <a:pPr algn="ctr"/>
            <a:r>
              <a:rPr lang="en-US" sz="2400" dirty="0"/>
              <a:t>Professional Accountant, VP Finance </a:t>
            </a:r>
          </a:p>
          <a:p>
            <a:pPr algn="ctr"/>
            <a:r>
              <a:rPr lang="en-US" sz="1600" dirty="0"/>
              <a:t>(20+ Years in leading finance position) </a:t>
            </a:r>
          </a:p>
        </p:txBody>
      </p:sp>
      <p:pic>
        <p:nvPicPr>
          <p:cNvPr id="3" name="Picture 2">
            <a:extLst>
              <a:ext uri="{FF2B5EF4-FFF2-40B4-BE49-F238E27FC236}">
                <a16:creationId xmlns:a16="http://schemas.microsoft.com/office/drawing/2014/main" id="{BE16B1FA-7CF9-262D-36E5-14BD1C76557C}"/>
              </a:ext>
            </a:extLst>
          </p:cNvPr>
          <p:cNvPicPr>
            <a:picLocks noChangeAspect="1"/>
          </p:cNvPicPr>
          <p:nvPr/>
        </p:nvPicPr>
        <p:blipFill>
          <a:blip r:embed="rId5"/>
          <a:stretch>
            <a:fillRect/>
          </a:stretch>
        </p:blipFill>
        <p:spPr>
          <a:xfrm>
            <a:off x="439868" y="2696379"/>
            <a:ext cx="711200" cy="825500"/>
          </a:xfrm>
          <a:prstGeom prst="rect">
            <a:avLst/>
          </a:prstGeom>
        </p:spPr>
      </p:pic>
      <p:pic>
        <p:nvPicPr>
          <p:cNvPr id="7" name="Audio 6">
            <a:hlinkClick r:id="" action="ppaction://media"/>
            <a:extLst>
              <a:ext uri="{FF2B5EF4-FFF2-40B4-BE49-F238E27FC236}">
                <a16:creationId xmlns:a16="http://schemas.microsoft.com/office/drawing/2014/main" id="{E8601095-480C-F432-ACAE-66C3F67F09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55603562"/>
      </p:ext>
    </p:extLst>
  </p:cSld>
  <p:clrMapOvr>
    <a:masterClrMapping/>
  </p:clrMapOvr>
  <mc:AlternateContent xmlns:mc="http://schemas.openxmlformats.org/markup-compatibility/2006">
    <mc:Choice xmlns:p14="http://schemas.microsoft.com/office/powerpoint/2010/main" Requires="p14">
      <p:transition spd="slow" p14:dur="2000" advTm="24387"/>
    </mc:Choice>
    <mc:Fallback>
      <p:transition spd="slow" advTm="2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31921" y="932328"/>
            <a:ext cx="8272212" cy="785661"/>
          </a:xfrm>
        </p:spPr>
        <p:txBody>
          <a:bodyPr>
            <a:noAutofit/>
          </a:bodyPr>
          <a:lstStyle/>
          <a:p>
            <a:r>
              <a:rPr lang="en-CA" dirty="0"/>
              <a:t>2022-23 treasurer’s report</a:t>
            </a:r>
            <a:br>
              <a:rPr lang="en-CA" dirty="0"/>
            </a:br>
            <a:r>
              <a:rPr lang="en-CA" dirty="0"/>
              <a:t>Notice to reader</a:t>
            </a:r>
          </a:p>
        </p:txBody>
      </p:sp>
      <p:pic>
        <p:nvPicPr>
          <p:cNvPr id="3" name="Picture 2">
            <a:extLst>
              <a:ext uri="{FF2B5EF4-FFF2-40B4-BE49-F238E27FC236}">
                <a16:creationId xmlns:a16="http://schemas.microsoft.com/office/drawing/2014/main" id="{F4E10A09-2D02-BE48-A7F0-C3C4C14B4363}"/>
              </a:ext>
            </a:extLst>
          </p:cNvPr>
          <p:cNvPicPr>
            <a:picLocks noChangeAspect="1"/>
          </p:cNvPicPr>
          <p:nvPr/>
        </p:nvPicPr>
        <p:blipFill>
          <a:blip r:embed="rId5"/>
          <a:stretch>
            <a:fillRect/>
          </a:stretch>
        </p:blipFill>
        <p:spPr>
          <a:xfrm>
            <a:off x="681827" y="2043511"/>
            <a:ext cx="7772400" cy="3271492"/>
          </a:xfrm>
          <a:prstGeom prst="rect">
            <a:avLst/>
          </a:prstGeom>
        </p:spPr>
      </p:pic>
      <p:pic>
        <p:nvPicPr>
          <p:cNvPr id="5" name="Audio 4">
            <a:hlinkClick r:id="" action="ppaction://media"/>
            <a:extLst>
              <a:ext uri="{FF2B5EF4-FFF2-40B4-BE49-F238E27FC236}">
                <a16:creationId xmlns:a16="http://schemas.microsoft.com/office/drawing/2014/main" id="{4AE9C8D1-EAF4-C1FC-6B0F-F82FD564D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69876588"/>
      </p:ext>
    </p:extLst>
  </p:cSld>
  <p:clrMapOvr>
    <a:masterClrMapping/>
  </p:clrMapOvr>
  <mc:AlternateContent xmlns:mc="http://schemas.openxmlformats.org/markup-compatibility/2006">
    <mc:Choice xmlns:p14="http://schemas.microsoft.com/office/powerpoint/2010/main" Requires="p14">
      <p:transition spd="slow" p14:dur="2000" advTm="10133"/>
    </mc:Choice>
    <mc:Fallback>
      <p:transition spd="slow" advTm="1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5" name="Rectangle 17">
            <a:extLst>
              <a:ext uri="{FF2B5EF4-FFF2-40B4-BE49-F238E27FC236}">
                <a16:creationId xmlns:a16="http://schemas.microsoft.com/office/drawing/2014/main" id="{28D511D2-9CF1-40DE-BB88-A5A48A0E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9">
            <a:extLst>
              <a:ext uri="{FF2B5EF4-FFF2-40B4-BE49-F238E27FC236}">
                <a16:creationId xmlns:a16="http://schemas.microsoft.com/office/drawing/2014/main" id="{40ADCA80-A0B1-4379-94EC-0A1A73BE1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21" name="Rectangle 20">
              <a:extLst>
                <a:ext uri="{FF2B5EF4-FFF2-40B4-BE49-F238E27FC236}">
                  <a16:creationId xmlns:a16="http://schemas.microsoft.com/office/drawing/2014/main" id="{1EB4D79C-3A0E-4CB5-9A3D-BB816FD5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7" name="Rectangle 21">
              <a:extLst>
                <a:ext uri="{FF2B5EF4-FFF2-40B4-BE49-F238E27FC236}">
                  <a16:creationId xmlns:a16="http://schemas.microsoft.com/office/drawing/2014/main" id="{3839C3D0-536E-4C48-A1C1-D9B718A84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44120" y="2691047"/>
            <a:ext cx="2559050" cy="1475906"/>
          </a:xfrm>
        </p:spPr>
        <p:txBody>
          <a:bodyPr vert="horz" lIns="91440" tIns="45720" rIns="91440" bIns="45720" rtlCol="0" anchor="b">
            <a:normAutofit/>
          </a:bodyPr>
          <a:lstStyle/>
          <a:p>
            <a:r>
              <a:rPr lang="en-US" sz="3100" dirty="0"/>
              <a:t>Treasurer’s report</a:t>
            </a:r>
            <a:br>
              <a:rPr lang="en-US" sz="3100" dirty="0"/>
            </a:br>
            <a:r>
              <a:rPr lang="en-US" sz="2400" dirty="0"/>
              <a:t>Balance sheet</a:t>
            </a:r>
            <a:endParaRPr lang="en-US" sz="3100" dirty="0"/>
          </a:p>
        </p:txBody>
      </p:sp>
      <p:pic>
        <p:nvPicPr>
          <p:cNvPr id="3" name="Picture 2">
            <a:extLst>
              <a:ext uri="{FF2B5EF4-FFF2-40B4-BE49-F238E27FC236}">
                <a16:creationId xmlns:a16="http://schemas.microsoft.com/office/drawing/2014/main" id="{54D0168C-3DD0-25EB-BBC9-87C50CCE6D17}"/>
              </a:ext>
            </a:extLst>
          </p:cNvPr>
          <p:cNvPicPr>
            <a:picLocks noChangeAspect="1"/>
          </p:cNvPicPr>
          <p:nvPr/>
        </p:nvPicPr>
        <p:blipFill>
          <a:blip r:embed="rId5"/>
          <a:stretch>
            <a:fillRect/>
          </a:stretch>
        </p:blipFill>
        <p:spPr>
          <a:xfrm>
            <a:off x="3352831" y="1383039"/>
            <a:ext cx="5372037" cy="4244319"/>
          </a:xfrm>
          <a:prstGeom prst="rect">
            <a:avLst/>
          </a:prstGeom>
        </p:spPr>
      </p:pic>
      <p:pic>
        <p:nvPicPr>
          <p:cNvPr id="5" name="Audio 4">
            <a:hlinkClick r:id="" action="ppaction://media"/>
            <a:extLst>
              <a:ext uri="{FF2B5EF4-FFF2-40B4-BE49-F238E27FC236}">
                <a16:creationId xmlns:a16="http://schemas.microsoft.com/office/drawing/2014/main" id="{9D414364-D320-0A26-83BD-F6D90E40C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54590037"/>
      </p:ext>
    </p:extLst>
  </p:cSld>
  <p:clrMapOvr>
    <a:masterClrMapping/>
  </p:clrMapOvr>
  <mc:AlternateContent xmlns:mc="http://schemas.openxmlformats.org/markup-compatibility/2006">
    <mc:Choice xmlns:p14="http://schemas.microsoft.com/office/powerpoint/2010/main" Requires="p14">
      <p:transition spd="slow" p14:dur="2000" advTm="41536"/>
    </mc:Choice>
    <mc:Fallback>
      <p:transition spd="slow" advTm="4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0CFD-A8C6-40FD-F313-1ABF187EEB4A}"/>
              </a:ext>
            </a:extLst>
          </p:cNvPr>
          <p:cNvSpPr>
            <a:spLocks noGrp="1"/>
          </p:cNvSpPr>
          <p:nvPr>
            <p:ph type="title"/>
          </p:nvPr>
        </p:nvSpPr>
        <p:spPr/>
        <p:txBody>
          <a:bodyPr/>
          <a:lstStyle/>
          <a:p>
            <a:r>
              <a:rPr lang="en-US" dirty="0"/>
              <a:t>Meeting Protocol </a:t>
            </a:r>
            <a:br>
              <a:rPr lang="en-US" dirty="0"/>
            </a:br>
            <a:r>
              <a:rPr lang="en-US" sz="2100" dirty="0"/>
              <a:t>(Aug 4, 2019 BY-LAWS )</a:t>
            </a:r>
            <a:endParaRPr lang="en-CA" sz="2100" dirty="0"/>
          </a:p>
        </p:txBody>
      </p:sp>
      <p:sp>
        <p:nvSpPr>
          <p:cNvPr id="6" name="Content Placeholder 2">
            <a:extLst>
              <a:ext uri="{FF2B5EF4-FFF2-40B4-BE49-F238E27FC236}">
                <a16:creationId xmlns:a16="http://schemas.microsoft.com/office/drawing/2014/main" id="{15812E7F-8450-4792-E9B7-2BDEB51177CB}"/>
              </a:ext>
            </a:extLst>
          </p:cNvPr>
          <p:cNvSpPr txBox="1">
            <a:spLocks/>
          </p:cNvSpPr>
          <p:nvPr/>
        </p:nvSpPr>
        <p:spPr>
          <a:xfrm>
            <a:off x="654424" y="2169460"/>
            <a:ext cx="7871013" cy="460813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Annual General Meeting is being conducted in compliance with the Aug 4, 2019 </a:t>
            </a:r>
            <a:r>
              <a:rPr lang="en-US" sz="2000" dirty="0" err="1"/>
              <a:t>Mississagua</a:t>
            </a:r>
            <a:r>
              <a:rPr lang="en-US" sz="2000" dirty="0"/>
              <a:t> – Gold Lake Cottagers’ Road Group Bylaws and the Ontario Not-for-Profit Act (ONCA) 2010 </a:t>
            </a:r>
          </a:p>
          <a:p>
            <a:r>
              <a:rPr lang="en-US" sz="2000" dirty="0"/>
              <a:t>The following protocols were followed for the  2023 AGM</a:t>
            </a:r>
          </a:p>
          <a:p>
            <a:pPr marL="781200" lvl="1" indent="-457200">
              <a:buFont typeface="+mj-lt"/>
              <a:buAutoNum type="arabicPeriod"/>
            </a:pPr>
            <a:r>
              <a:rPr lang="en-US" sz="1800" dirty="0"/>
              <a:t>Notice: Initial notice sent out via </a:t>
            </a:r>
            <a:r>
              <a:rPr lang="en-US" sz="1800" dirty="0" err="1"/>
              <a:t>mailchimp</a:t>
            </a:r>
            <a:r>
              <a:rPr lang="en-US" sz="1800" dirty="0">
                <a:solidFill>
                  <a:srgbClr val="000000"/>
                </a:solidFill>
              </a:rPr>
              <a:t> </a:t>
            </a:r>
            <a:r>
              <a:rPr lang="en-US" sz="1800" dirty="0"/>
              <a:t>July 13, 2023</a:t>
            </a:r>
            <a:r>
              <a:rPr lang="en-US" sz="1800" dirty="0">
                <a:solidFill>
                  <a:srgbClr val="FF0000"/>
                </a:solidFill>
              </a:rPr>
              <a:t> </a:t>
            </a:r>
            <a:r>
              <a:rPr lang="en-US" sz="1800" dirty="0"/>
              <a:t>(minimum of 21-day notice requirement)</a:t>
            </a:r>
          </a:p>
          <a:p>
            <a:pPr marL="781200" lvl="1" indent="-457200">
              <a:buFont typeface="+mj-lt"/>
              <a:buAutoNum type="arabicPeriod"/>
            </a:pPr>
            <a:r>
              <a:rPr lang="en-US" sz="1800" dirty="0"/>
              <a:t>AGM Agenda posted to website (</a:t>
            </a:r>
            <a:r>
              <a:rPr lang="en-US" sz="1800" dirty="0">
                <a:hlinkClick r:id="rId7"/>
              </a:rPr>
              <a:t>www.mglakeroadgroup.com</a:t>
            </a:r>
            <a:r>
              <a:rPr lang="en-US" sz="1800" dirty="0"/>
              <a:t>) Aug 06, 2023</a:t>
            </a:r>
          </a:p>
          <a:p>
            <a:pPr marL="781200" lvl="1" indent="-457200">
              <a:buFont typeface="+mj-lt"/>
              <a:buAutoNum type="arabicPeriod"/>
            </a:pPr>
            <a:r>
              <a:rPr lang="en-US" sz="1800" dirty="0"/>
              <a:t>Minutes of the 2022 AGM posted to the website.</a:t>
            </a:r>
          </a:p>
          <a:p>
            <a:pPr marL="781200" lvl="1" indent="-457200">
              <a:buFont typeface="+mj-lt"/>
              <a:buAutoNum type="arabicPeriod"/>
            </a:pPr>
            <a:r>
              <a:rPr lang="en-US" sz="1800" dirty="0"/>
              <a:t>Quorum has been reached for this meeting</a:t>
            </a:r>
          </a:p>
          <a:p>
            <a:endParaRPr lang="en-CA" dirty="0"/>
          </a:p>
        </p:txBody>
      </p:sp>
      <p:pic>
        <p:nvPicPr>
          <p:cNvPr id="18" name="agm v1">
            <a:hlinkClick r:id="" action="ppaction://media"/>
            <a:extLst>
              <a:ext uri="{FF2B5EF4-FFF2-40B4-BE49-F238E27FC236}">
                <a16:creationId xmlns:a16="http://schemas.microsoft.com/office/drawing/2014/main" id="{65A91F28-3593-377C-62E8-B0BF851E4B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296" y="6369304"/>
            <a:ext cx="406400" cy="406400"/>
          </a:xfrm>
          <a:prstGeom prst="rect">
            <a:avLst/>
          </a:prstGeom>
        </p:spPr>
      </p:pic>
      <p:pic>
        <p:nvPicPr>
          <p:cNvPr id="21" name="Audio 20">
            <a:hlinkClick r:id="" action="ppaction://media"/>
            <a:extLst>
              <a:ext uri="{FF2B5EF4-FFF2-40B4-BE49-F238E27FC236}">
                <a16:creationId xmlns:a16="http://schemas.microsoft.com/office/drawing/2014/main" id="{5D906C10-5607-308F-C6D1-BFFC0A7D82A7}"/>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08190985"/>
      </p:ext>
    </p:extLst>
  </p:cSld>
  <p:clrMapOvr>
    <a:masterClrMapping/>
  </p:clrMapOvr>
  <mc:AlternateContent xmlns:mc="http://schemas.openxmlformats.org/markup-compatibility/2006" xmlns:p14="http://schemas.microsoft.com/office/powerpoint/2010/main">
    <mc:Choice Requires="p14">
      <p:transition spd="slow" p14:dur="2000" advTm="25128"/>
    </mc:Choice>
    <mc:Fallback xmlns="">
      <p:transition spd="slow" advTm="2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6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audio isNarration="1">
              <p:cMediaNode vol="80000" showWhenStopped="0">
                <p:cTn id="11" fill="hold" display="0">
                  <p:stCondLst>
                    <p:cond delay="indefinite"/>
                  </p:stCondLst>
                  <p:endCondLst>
                    <p:cond evt="onStopAudio" delay="0">
                      <p:tgtEl>
                        <p:sldTgt/>
                      </p:tgtEl>
                    </p:cond>
                  </p:endCondLst>
                </p:cTn>
                <p:tgtEl>
                  <p:spTgt spid="21"/>
                </p:tgtEl>
              </p:cMediaNode>
            </p:audio>
          </p:childTnLst>
        </p:cTn>
      </p:par>
    </p:tnLst>
  </p:timing>
  <p:extLst>
    <p:ext uri="{E180D4A7-C9FB-4DFB-919C-405C955672EB}">
      <p14:showEvtLst xmlns:p14="http://schemas.microsoft.com/office/powerpoint/2010/main">
        <p14:playEvt time="298" objId="18"/>
        <p14:stopEvt time="1698" objId="18"/>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5" name="Rectangle 17">
            <a:extLst>
              <a:ext uri="{FF2B5EF4-FFF2-40B4-BE49-F238E27FC236}">
                <a16:creationId xmlns:a16="http://schemas.microsoft.com/office/drawing/2014/main" id="{28D511D2-9CF1-40DE-BB88-A5A48A0E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9">
            <a:extLst>
              <a:ext uri="{FF2B5EF4-FFF2-40B4-BE49-F238E27FC236}">
                <a16:creationId xmlns:a16="http://schemas.microsoft.com/office/drawing/2014/main" id="{40ADCA80-A0B1-4379-94EC-0A1A73BE1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21" name="Rectangle 20">
              <a:extLst>
                <a:ext uri="{FF2B5EF4-FFF2-40B4-BE49-F238E27FC236}">
                  <a16:creationId xmlns:a16="http://schemas.microsoft.com/office/drawing/2014/main" id="{1EB4D79C-3A0E-4CB5-9A3D-BB816FD5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7" name="Rectangle 21">
              <a:extLst>
                <a:ext uri="{FF2B5EF4-FFF2-40B4-BE49-F238E27FC236}">
                  <a16:creationId xmlns:a16="http://schemas.microsoft.com/office/drawing/2014/main" id="{3839C3D0-536E-4C48-A1C1-D9B718A84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44120" y="2691047"/>
            <a:ext cx="2559050" cy="1475906"/>
          </a:xfrm>
        </p:spPr>
        <p:txBody>
          <a:bodyPr vert="horz" lIns="91440" tIns="45720" rIns="91440" bIns="45720" rtlCol="0" anchor="b">
            <a:normAutofit fontScale="90000"/>
          </a:bodyPr>
          <a:lstStyle/>
          <a:p>
            <a:r>
              <a:rPr lang="en-US" sz="3100" dirty="0"/>
              <a:t>Treasurer’s report</a:t>
            </a:r>
            <a:br>
              <a:rPr lang="en-US" sz="3100" dirty="0"/>
            </a:br>
            <a:r>
              <a:rPr lang="en-US" sz="2000" dirty="0"/>
              <a:t>INCOME STATEMENT</a:t>
            </a:r>
            <a:endParaRPr lang="en-US" sz="3100" dirty="0"/>
          </a:p>
        </p:txBody>
      </p:sp>
      <p:pic>
        <p:nvPicPr>
          <p:cNvPr id="4" name="Picture 3">
            <a:extLst>
              <a:ext uri="{FF2B5EF4-FFF2-40B4-BE49-F238E27FC236}">
                <a16:creationId xmlns:a16="http://schemas.microsoft.com/office/drawing/2014/main" id="{4F95B8A9-4E9D-6BD6-714C-6E44E6AFC9AA}"/>
              </a:ext>
            </a:extLst>
          </p:cNvPr>
          <p:cNvPicPr>
            <a:picLocks noChangeAspect="1"/>
          </p:cNvPicPr>
          <p:nvPr/>
        </p:nvPicPr>
        <p:blipFill>
          <a:blip r:embed="rId5"/>
          <a:stretch>
            <a:fillRect/>
          </a:stretch>
        </p:blipFill>
        <p:spPr>
          <a:xfrm>
            <a:off x="3685871" y="1063590"/>
            <a:ext cx="4691477" cy="4730819"/>
          </a:xfrm>
          <a:prstGeom prst="rect">
            <a:avLst/>
          </a:prstGeom>
        </p:spPr>
      </p:pic>
      <p:pic>
        <p:nvPicPr>
          <p:cNvPr id="3" name="Audio 2">
            <a:hlinkClick r:id="" action="ppaction://media"/>
            <a:extLst>
              <a:ext uri="{FF2B5EF4-FFF2-40B4-BE49-F238E27FC236}">
                <a16:creationId xmlns:a16="http://schemas.microsoft.com/office/drawing/2014/main" id="{21D66A9C-0542-7647-2E64-4675FE0AC5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55932770"/>
      </p:ext>
    </p:extLst>
  </p:cSld>
  <p:clrMapOvr>
    <a:masterClrMapping/>
  </p:clrMapOvr>
  <mc:AlternateContent xmlns:mc="http://schemas.openxmlformats.org/markup-compatibility/2006">
    <mc:Choice xmlns:p14="http://schemas.microsoft.com/office/powerpoint/2010/main" Requires="p14">
      <p:transition spd="slow" p14:dur="2000" advTm="103638"/>
    </mc:Choice>
    <mc:Fallback>
      <p:transition spd="slow" advTm="10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p:txBody>
          <a:bodyPr>
            <a:normAutofit/>
          </a:bodyPr>
          <a:lstStyle/>
          <a:p>
            <a:r>
              <a:rPr lang="en-CA" dirty="0"/>
              <a:t>2022-2023 Financial Highlights</a:t>
            </a:r>
          </a:p>
        </p:txBody>
      </p:sp>
      <p:sp>
        <p:nvSpPr>
          <p:cNvPr id="20" name="TextBox 19">
            <a:extLst>
              <a:ext uri="{FF2B5EF4-FFF2-40B4-BE49-F238E27FC236}">
                <a16:creationId xmlns:a16="http://schemas.microsoft.com/office/drawing/2014/main" id="{13E180F1-BD86-0244-836C-119E80965A27}"/>
              </a:ext>
            </a:extLst>
          </p:cNvPr>
          <p:cNvSpPr txBox="1"/>
          <p:nvPr/>
        </p:nvSpPr>
        <p:spPr>
          <a:xfrm>
            <a:off x="5103063" y="5442689"/>
            <a:ext cx="2149912" cy="4231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dirty="0">
                <a:solidFill>
                  <a:srgbClr val="00B050"/>
                </a:solidFill>
                <a:latin typeface="Gill Sans MT" panose="020B0502020104020203"/>
              </a:rPr>
              <a:t>GREEN – BETTER THAN BUDGET</a:t>
            </a:r>
            <a:endParaRPr lang="en-US" sz="1100" dirty="0">
              <a:solidFill>
                <a:srgbClr val="00B050"/>
              </a:solidFill>
              <a:latin typeface="Gill Sans MT" panose="020B0502020104020203"/>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0000"/>
                </a:solidFill>
                <a:effectLst/>
                <a:uLnTx/>
                <a:uFillTx/>
                <a:latin typeface="Gill Sans MT" panose="020B0502020104020203"/>
                <a:ea typeface="+mn-ea"/>
                <a:cs typeface="+mn-cs"/>
              </a:rPr>
              <a:t>RED – WORSE THAN BUDGET</a:t>
            </a:r>
            <a:endParaRPr kumimoji="0" lang="en-US" sz="1800" b="0" i="0" u="none" strike="noStrike" kern="1200" cap="none" spc="0" normalizeH="0" baseline="0" noProof="0" dirty="0">
              <a:ln>
                <a:noFill/>
              </a:ln>
              <a:solidFill>
                <a:srgbClr val="FF0000"/>
              </a:solidFill>
              <a:effectLst/>
              <a:uLnTx/>
              <a:uFillTx/>
              <a:latin typeface="Gill Sans MT" panose="020B0502020104020203"/>
              <a:ea typeface="+mn-ea"/>
              <a:cs typeface="+mn-cs"/>
            </a:endParaRPr>
          </a:p>
        </p:txBody>
      </p:sp>
      <p:cxnSp>
        <p:nvCxnSpPr>
          <p:cNvPr id="26" name="Straight Connector 25">
            <a:extLst>
              <a:ext uri="{FF2B5EF4-FFF2-40B4-BE49-F238E27FC236}">
                <a16:creationId xmlns:a16="http://schemas.microsoft.com/office/drawing/2014/main" id="{09BF942A-0F9D-6D49-A961-E7D602E82A67}"/>
              </a:ext>
            </a:extLst>
          </p:cNvPr>
          <p:cNvCxnSpPr>
            <a:cxnSpLocks/>
          </p:cNvCxnSpPr>
          <p:nvPr/>
        </p:nvCxnSpPr>
        <p:spPr>
          <a:xfrm flipH="1">
            <a:off x="7178348" y="2928853"/>
            <a:ext cx="2062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915207-3FE7-E2D4-5A7B-927D6C884340}"/>
              </a:ext>
            </a:extLst>
          </p:cNvPr>
          <p:cNvCxnSpPr>
            <a:cxnSpLocks/>
          </p:cNvCxnSpPr>
          <p:nvPr/>
        </p:nvCxnSpPr>
        <p:spPr>
          <a:xfrm flipH="1">
            <a:off x="7233724" y="4112761"/>
            <a:ext cx="2062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D1C159-773C-B27B-2303-F3D1701E8CE0}"/>
              </a:ext>
            </a:extLst>
          </p:cNvPr>
          <p:cNvCxnSpPr>
            <a:cxnSpLocks/>
          </p:cNvCxnSpPr>
          <p:nvPr/>
        </p:nvCxnSpPr>
        <p:spPr>
          <a:xfrm flipH="1">
            <a:off x="7252974" y="5364043"/>
            <a:ext cx="2062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D3FE86-8F8B-B2D6-DE0E-7D6CF5611715}"/>
              </a:ext>
            </a:extLst>
          </p:cNvPr>
          <p:cNvCxnSpPr>
            <a:cxnSpLocks/>
          </p:cNvCxnSpPr>
          <p:nvPr/>
        </p:nvCxnSpPr>
        <p:spPr>
          <a:xfrm flipH="1" flipV="1">
            <a:off x="7252974" y="4536271"/>
            <a:ext cx="206204" cy="16085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48CE19-DF45-58B2-59D5-52F73F81D3A5}"/>
              </a:ext>
            </a:extLst>
          </p:cNvPr>
          <p:cNvSpPr txBox="1"/>
          <p:nvPr/>
        </p:nvSpPr>
        <p:spPr>
          <a:xfrm>
            <a:off x="7395368" y="2463065"/>
            <a:ext cx="1651875"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rgbClr val="1E73BE">
                    <a:lumMod val="75000"/>
                  </a:srgbClr>
                </a:solidFill>
                <a:latin typeface="Gill Sans MT" panose="020B0502020104020203"/>
              </a:rPr>
              <a:t>More revenue from collection of unexpected capital fees. </a:t>
            </a:r>
            <a:endParaRPr kumimoji="0" lang="en-US" sz="18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endParaRPr>
          </a:p>
        </p:txBody>
      </p:sp>
      <p:sp>
        <p:nvSpPr>
          <p:cNvPr id="16" name="TextBox 15">
            <a:extLst>
              <a:ext uri="{FF2B5EF4-FFF2-40B4-BE49-F238E27FC236}">
                <a16:creationId xmlns:a16="http://schemas.microsoft.com/office/drawing/2014/main" id="{1357B036-F97E-444A-2573-11B2CD6BA0DB}"/>
              </a:ext>
            </a:extLst>
          </p:cNvPr>
          <p:cNvSpPr txBox="1"/>
          <p:nvPr/>
        </p:nvSpPr>
        <p:spPr>
          <a:xfrm>
            <a:off x="7439928" y="3959394"/>
            <a:ext cx="1651875"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rgbClr val="1E73BE">
                    <a:lumMod val="75000"/>
                  </a:srgbClr>
                </a:solidFill>
                <a:latin typeface="Gill Sans MT" panose="020B0502020104020203"/>
              </a:rPr>
              <a:t>Expenses up year over year but lower than budget</a:t>
            </a:r>
            <a:endParaRPr kumimoji="0" lang="en-US" sz="18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770F34F0-E80F-68A1-0315-A35B5F8FC1FF}"/>
              </a:ext>
            </a:extLst>
          </p:cNvPr>
          <p:cNvSpPr txBox="1"/>
          <p:nvPr/>
        </p:nvSpPr>
        <p:spPr>
          <a:xfrm>
            <a:off x="7431493" y="4565083"/>
            <a:ext cx="165187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rgbClr val="1E73BE">
                    <a:lumMod val="75000"/>
                  </a:srgbClr>
                </a:solidFill>
                <a:latin typeface="Gill Sans MT" panose="020B0502020104020203"/>
              </a:rPr>
              <a:t>Net loss better than budgeted.</a:t>
            </a:r>
            <a:endParaRPr kumimoji="0" lang="en-US" sz="18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endParaRPr>
          </a:p>
        </p:txBody>
      </p:sp>
      <p:sp>
        <p:nvSpPr>
          <p:cNvPr id="23" name="TextBox 22">
            <a:extLst>
              <a:ext uri="{FF2B5EF4-FFF2-40B4-BE49-F238E27FC236}">
                <a16:creationId xmlns:a16="http://schemas.microsoft.com/office/drawing/2014/main" id="{38CD5F85-F732-95F6-ACC9-A0BF74ED68A9}"/>
              </a:ext>
            </a:extLst>
          </p:cNvPr>
          <p:cNvSpPr txBox="1"/>
          <p:nvPr/>
        </p:nvSpPr>
        <p:spPr>
          <a:xfrm>
            <a:off x="7409905" y="5248482"/>
            <a:ext cx="165187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rgbClr val="1E73BE">
                    <a:lumMod val="75000"/>
                  </a:srgbClr>
                </a:solidFill>
                <a:latin typeface="Gill Sans MT" panose="020B0502020104020203"/>
              </a:rPr>
              <a:t>Total cash down due to graveling program, but less than budgeted as noted due to capital fees.</a:t>
            </a:r>
            <a:endParaRPr kumimoji="0" lang="en-US" sz="18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endParaRPr>
          </a:p>
        </p:txBody>
      </p:sp>
      <p:pic>
        <p:nvPicPr>
          <p:cNvPr id="27" name="Picture 26">
            <a:extLst>
              <a:ext uri="{FF2B5EF4-FFF2-40B4-BE49-F238E27FC236}">
                <a16:creationId xmlns:a16="http://schemas.microsoft.com/office/drawing/2014/main" id="{B7E6220B-FB6C-493B-58F8-1C204F2BCCFA}"/>
              </a:ext>
            </a:extLst>
          </p:cNvPr>
          <p:cNvPicPr>
            <a:picLocks noChangeAspect="1"/>
          </p:cNvPicPr>
          <p:nvPr/>
        </p:nvPicPr>
        <p:blipFill>
          <a:blip r:embed="rId5"/>
          <a:stretch>
            <a:fillRect/>
          </a:stretch>
        </p:blipFill>
        <p:spPr>
          <a:xfrm>
            <a:off x="4571581" y="0"/>
            <a:ext cx="837" cy="6858000"/>
          </a:xfrm>
          <a:prstGeom prst="rect">
            <a:avLst/>
          </a:prstGeom>
        </p:spPr>
      </p:pic>
      <p:pic>
        <p:nvPicPr>
          <p:cNvPr id="30" name="Picture 29">
            <a:extLst>
              <a:ext uri="{FF2B5EF4-FFF2-40B4-BE49-F238E27FC236}">
                <a16:creationId xmlns:a16="http://schemas.microsoft.com/office/drawing/2014/main" id="{02AD24C1-4CAE-8D54-8383-65AD61A8B331}"/>
              </a:ext>
            </a:extLst>
          </p:cNvPr>
          <p:cNvPicPr>
            <a:picLocks noChangeAspect="1"/>
          </p:cNvPicPr>
          <p:nvPr/>
        </p:nvPicPr>
        <p:blipFill>
          <a:blip r:embed="rId6"/>
          <a:stretch>
            <a:fillRect/>
          </a:stretch>
        </p:blipFill>
        <p:spPr>
          <a:xfrm>
            <a:off x="166374" y="2169349"/>
            <a:ext cx="7086600" cy="3289300"/>
          </a:xfrm>
          <a:prstGeom prst="rect">
            <a:avLst/>
          </a:prstGeom>
        </p:spPr>
      </p:pic>
      <p:pic>
        <p:nvPicPr>
          <p:cNvPr id="7" name="Audio 6">
            <a:hlinkClick r:id="" action="ppaction://media"/>
            <a:extLst>
              <a:ext uri="{FF2B5EF4-FFF2-40B4-BE49-F238E27FC236}">
                <a16:creationId xmlns:a16="http://schemas.microsoft.com/office/drawing/2014/main" id="{F86C02CE-341D-DEA1-2DA1-7A1A936DBE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79494586"/>
      </p:ext>
    </p:extLst>
  </p:cSld>
  <p:clrMapOvr>
    <a:masterClrMapping/>
  </p:clrMapOvr>
  <mc:AlternateContent xmlns:mc="http://schemas.openxmlformats.org/markup-compatibility/2006">
    <mc:Choice xmlns:p14="http://schemas.microsoft.com/office/powerpoint/2010/main" Requires="p14">
      <p:transition spd="slow" p14:dur="2000" advTm="37184"/>
    </mc:Choice>
    <mc:Fallback>
      <p:transition spd="slow" advTm="3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40886" y="1145005"/>
            <a:ext cx="8272212" cy="552865"/>
          </a:xfrm>
        </p:spPr>
        <p:txBody>
          <a:bodyPr>
            <a:normAutofit/>
          </a:bodyPr>
          <a:lstStyle/>
          <a:p>
            <a:r>
              <a:rPr lang="en-CA" dirty="0"/>
              <a:t>3 Year FINANCIAL Forecast</a:t>
            </a:r>
          </a:p>
        </p:txBody>
      </p:sp>
      <p:sp>
        <p:nvSpPr>
          <p:cNvPr id="24" name="TextBox 23">
            <a:extLst>
              <a:ext uri="{FF2B5EF4-FFF2-40B4-BE49-F238E27FC236}">
                <a16:creationId xmlns:a16="http://schemas.microsoft.com/office/drawing/2014/main" id="{75642D89-1B31-054A-9185-67132A7A68D7}"/>
              </a:ext>
            </a:extLst>
          </p:cNvPr>
          <p:cNvSpPr txBox="1"/>
          <p:nvPr/>
        </p:nvSpPr>
        <p:spPr>
          <a:xfrm>
            <a:off x="6998006" y="5144883"/>
            <a:ext cx="1950368" cy="600164"/>
          </a:xfrm>
          <a:prstGeom prst="rect">
            <a:avLst/>
          </a:prstGeom>
          <a:noFill/>
        </p:spPr>
        <p:txBody>
          <a:bodyPr wrap="square" rtlCol="0">
            <a:spAutoFit/>
          </a:bodyPr>
          <a:lstStyle/>
          <a:p>
            <a:pPr lvl="0">
              <a:defRPr/>
            </a:pPr>
            <a:r>
              <a:rPr lang="en-US" sz="1100" dirty="0">
                <a:solidFill>
                  <a:srgbClr val="1E73BE">
                    <a:lumMod val="75000"/>
                  </a:srgbClr>
                </a:solidFill>
                <a:latin typeface="Gill Sans MT" panose="020B0502020104020203"/>
              </a:rPr>
              <a:t>Attempting to keep total cash balanced to maintain operating cash and reserves</a:t>
            </a:r>
            <a:endParaRPr kumimoji="0" lang="en-US" sz="18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9548CE19-DF45-58B2-59D5-52F73F81D3A5}"/>
              </a:ext>
            </a:extLst>
          </p:cNvPr>
          <p:cNvSpPr txBox="1"/>
          <p:nvPr/>
        </p:nvSpPr>
        <p:spPr>
          <a:xfrm>
            <a:off x="6983503" y="3088631"/>
            <a:ext cx="2070847"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rgbClr val="1E73BE">
                    <a:lumMod val="75000"/>
                  </a:srgbClr>
                </a:solidFill>
                <a:latin typeface="Gill Sans MT" panose="020B0502020104020203"/>
              </a:rPr>
              <a:t>Expenses expected to increase significantly: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100" dirty="0">
                <a:solidFill>
                  <a:srgbClr val="1E73BE">
                    <a:lumMod val="75000"/>
                  </a:srgbClr>
                </a:solidFill>
                <a:latin typeface="Gill Sans MT" panose="020B0502020104020203"/>
              </a:rPr>
              <a:t>Inflation (new contracts)</a:t>
            </a:r>
            <a:endParaRPr kumimoji="0" lang="en-US" sz="11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rPr>
              <a:t>New Bridge Lease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100" dirty="0">
                <a:solidFill>
                  <a:srgbClr val="1E73BE">
                    <a:lumMod val="75000"/>
                  </a:srgbClr>
                </a:solidFill>
                <a:latin typeface="Gill Sans MT" panose="020B0502020104020203"/>
              </a:rPr>
              <a:t>Brushing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rPr>
              <a:t>Signs</a:t>
            </a:r>
          </a:p>
        </p:txBody>
      </p:sp>
      <p:sp>
        <p:nvSpPr>
          <p:cNvPr id="21" name="TextBox 20">
            <a:extLst>
              <a:ext uri="{FF2B5EF4-FFF2-40B4-BE49-F238E27FC236}">
                <a16:creationId xmlns:a16="http://schemas.microsoft.com/office/drawing/2014/main" id="{770F34F0-E80F-68A1-0315-A35B5F8FC1FF}"/>
              </a:ext>
            </a:extLst>
          </p:cNvPr>
          <p:cNvSpPr txBox="1"/>
          <p:nvPr/>
        </p:nvSpPr>
        <p:spPr>
          <a:xfrm>
            <a:off x="6998006" y="2386596"/>
            <a:ext cx="165187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rgbClr val="1E73BE">
                    <a:lumMod val="75000"/>
                  </a:srgbClr>
                </a:solidFill>
                <a:latin typeface="Gill Sans MT" panose="020B0502020104020203"/>
              </a:rPr>
              <a:t>Proposed Fee Increased to $650</a:t>
            </a:r>
            <a:endParaRPr kumimoji="0" lang="en-US" sz="1800" b="0" i="0" u="none" strike="noStrike" kern="1200" cap="none" spc="0" normalizeH="0" baseline="0" noProof="0" dirty="0">
              <a:ln>
                <a:noFill/>
              </a:ln>
              <a:solidFill>
                <a:srgbClr val="1E73BE">
                  <a:lumMod val="75000"/>
                </a:srgbClr>
              </a:solidFill>
              <a:effectLst/>
              <a:uLnTx/>
              <a:uFillTx/>
              <a:latin typeface="Gill Sans MT" panose="020B0502020104020203"/>
              <a:ea typeface="+mn-ea"/>
              <a:cs typeface="+mn-cs"/>
            </a:endParaRPr>
          </a:p>
        </p:txBody>
      </p:sp>
      <p:pic>
        <p:nvPicPr>
          <p:cNvPr id="17" name="Picture 16">
            <a:extLst>
              <a:ext uri="{FF2B5EF4-FFF2-40B4-BE49-F238E27FC236}">
                <a16:creationId xmlns:a16="http://schemas.microsoft.com/office/drawing/2014/main" id="{BEBD35BA-1FAA-752D-7D1F-C5C8EC393757}"/>
              </a:ext>
            </a:extLst>
          </p:cNvPr>
          <p:cNvPicPr>
            <a:picLocks noChangeAspect="1"/>
          </p:cNvPicPr>
          <p:nvPr/>
        </p:nvPicPr>
        <p:blipFill>
          <a:blip r:embed="rId5"/>
          <a:stretch>
            <a:fillRect/>
          </a:stretch>
        </p:blipFill>
        <p:spPr>
          <a:xfrm>
            <a:off x="214017" y="2540060"/>
            <a:ext cx="6683188" cy="2819400"/>
          </a:xfrm>
          <a:prstGeom prst="rect">
            <a:avLst/>
          </a:prstGeom>
        </p:spPr>
      </p:pic>
      <p:cxnSp>
        <p:nvCxnSpPr>
          <p:cNvPr id="12" name="Straight Connector 11">
            <a:extLst>
              <a:ext uri="{FF2B5EF4-FFF2-40B4-BE49-F238E27FC236}">
                <a16:creationId xmlns:a16="http://schemas.microsoft.com/office/drawing/2014/main" id="{ECD3FE86-8F8B-B2D6-DE0E-7D6CF5611715}"/>
              </a:ext>
            </a:extLst>
          </p:cNvPr>
          <p:cNvCxnSpPr>
            <a:cxnSpLocks/>
          </p:cNvCxnSpPr>
          <p:nvPr/>
        </p:nvCxnSpPr>
        <p:spPr>
          <a:xfrm flipV="1">
            <a:off x="4532167" y="2518361"/>
            <a:ext cx="2519629" cy="452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915207-3FE7-E2D4-5A7B-927D6C884340}"/>
              </a:ext>
            </a:extLst>
          </p:cNvPr>
          <p:cNvCxnSpPr>
            <a:cxnSpLocks/>
          </p:cNvCxnSpPr>
          <p:nvPr/>
        </p:nvCxnSpPr>
        <p:spPr>
          <a:xfrm>
            <a:off x="4532167" y="5275426"/>
            <a:ext cx="2400898" cy="2879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BF942A-0F9D-6D49-A961-E7D602E82A67}"/>
              </a:ext>
            </a:extLst>
          </p:cNvPr>
          <p:cNvCxnSpPr>
            <a:cxnSpLocks/>
          </p:cNvCxnSpPr>
          <p:nvPr/>
        </p:nvCxnSpPr>
        <p:spPr>
          <a:xfrm flipV="1">
            <a:off x="4532167" y="3715989"/>
            <a:ext cx="2519629" cy="484759"/>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Audio 38">
            <a:hlinkClick r:id="" action="ppaction://media"/>
            <a:extLst>
              <a:ext uri="{FF2B5EF4-FFF2-40B4-BE49-F238E27FC236}">
                <a16:creationId xmlns:a16="http://schemas.microsoft.com/office/drawing/2014/main" id="{2ACECC37-3D8C-3858-2DFF-ACE3E9AB08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63218284"/>
      </p:ext>
    </p:extLst>
  </p:cSld>
  <p:clrMapOvr>
    <a:masterClrMapping/>
  </p:clrMapOvr>
  <mc:AlternateContent xmlns:mc="http://schemas.openxmlformats.org/markup-compatibility/2006">
    <mc:Choice xmlns:p14="http://schemas.microsoft.com/office/powerpoint/2010/main" Requires="p14">
      <p:transition spd="slow" p14:dur="2000" advTm="72842"/>
    </mc:Choice>
    <mc:Fallback>
      <p:transition spd="slow" advTm="7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31921" y="729658"/>
            <a:ext cx="8272212" cy="988332"/>
          </a:xfrm>
        </p:spPr>
        <p:txBody>
          <a:bodyPr/>
          <a:lstStyle/>
          <a:p>
            <a:r>
              <a:rPr lang="en-CA" dirty="0"/>
              <a:t>Financial MOTIONS</a:t>
            </a:r>
          </a:p>
        </p:txBody>
      </p:sp>
      <p:pic>
        <p:nvPicPr>
          <p:cNvPr id="7" name="Picture 6">
            <a:extLst>
              <a:ext uri="{FF2B5EF4-FFF2-40B4-BE49-F238E27FC236}">
                <a16:creationId xmlns:a16="http://schemas.microsoft.com/office/drawing/2014/main" id="{496C365A-5D9F-0D43-A3DD-0ED43AFA76A1}"/>
              </a:ext>
            </a:extLst>
          </p:cNvPr>
          <p:cNvPicPr>
            <a:picLocks noChangeAspect="1"/>
          </p:cNvPicPr>
          <p:nvPr/>
        </p:nvPicPr>
        <p:blipFill>
          <a:blip r:embed="rId5"/>
          <a:stretch>
            <a:fillRect/>
          </a:stretch>
        </p:blipFill>
        <p:spPr>
          <a:xfrm>
            <a:off x="7985558" y="5314187"/>
            <a:ext cx="585832" cy="585832"/>
          </a:xfrm>
          <a:prstGeom prst="rect">
            <a:avLst/>
          </a:prstGeom>
        </p:spPr>
      </p:pic>
      <p:sp>
        <p:nvSpPr>
          <p:cNvPr id="8" name="TextBox 7">
            <a:extLst>
              <a:ext uri="{FF2B5EF4-FFF2-40B4-BE49-F238E27FC236}">
                <a16:creationId xmlns:a16="http://schemas.microsoft.com/office/drawing/2014/main" id="{A6825C52-AF3B-7849-A387-A1092884F27D}"/>
              </a:ext>
            </a:extLst>
          </p:cNvPr>
          <p:cNvSpPr txBox="1"/>
          <p:nvPr/>
        </p:nvSpPr>
        <p:spPr>
          <a:xfrm>
            <a:off x="369167" y="5288787"/>
            <a:ext cx="8272212" cy="646331"/>
          </a:xfrm>
          <a:prstGeom prst="rect">
            <a:avLst/>
          </a:prstGeom>
          <a:noFill/>
          <a:ln w="12700">
            <a:solidFill>
              <a:schemeClr val="tx1"/>
            </a:solidFill>
          </a:ln>
        </p:spPr>
        <p:txBody>
          <a:bodyPr wrap="square" rtlCol="0">
            <a:spAutoFit/>
          </a:bodyPr>
          <a:lstStyle/>
          <a:p>
            <a:r>
              <a:rPr lang="en-US" b="1" dirty="0"/>
              <a:t>MOTION: That Mark </a:t>
            </a:r>
            <a:r>
              <a:rPr lang="en-US" b="1" dirty="0" err="1"/>
              <a:t>Lahn</a:t>
            </a:r>
            <a:r>
              <a:rPr lang="en-US" b="1" dirty="0"/>
              <a:t> be appointed to review the financials </a:t>
            </a:r>
          </a:p>
          <a:p>
            <a:r>
              <a:rPr lang="en-US" b="1" dirty="0"/>
              <a:t>for the 2023-2024 fiscal period. </a:t>
            </a:r>
          </a:p>
        </p:txBody>
      </p:sp>
      <p:pic>
        <p:nvPicPr>
          <p:cNvPr id="9" name="Picture 8">
            <a:extLst>
              <a:ext uri="{FF2B5EF4-FFF2-40B4-BE49-F238E27FC236}">
                <a16:creationId xmlns:a16="http://schemas.microsoft.com/office/drawing/2014/main" id="{8EDF249C-E4D8-C943-B51B-9DFFBF33E2E7}"/>
              </a:ext>
            </a:extLst>
          </p:cNvPr>
          <p:cNvPicPr>
            <a:picLocks noChangeAspect="1"/>
          </p:cNvPicPr>
          <p:nvPr/>
        </p:nvPicPr>
        <p:blipFill>
          <a:blip r:embed="rId5"/>
          <a:stretch>
            <a:fillRect/>
          </a:stretch>
        </p:blipFill>
        <p:spPr>
          <a:xfrm>
            <a:off x="7972858" y="4615687"/>
            <a:ext cx="585832" cy="585832"/>
          </a:xfrm>
          <a:prstGeom prst="rect">
            <a:avLst/>
          </a:prstGeom>
        </p:spPr>
      </p:pic>
      <p:sp>
        <p:nvSpPr>
          <p:cNvPr id="10" name="TextBox 9">
            <a:extLst>
              <a:ext uri="{FF2B5EF4-FFF2-40B4-BE49-F238E27FC236}">
                <a16:creationId xmlns:a16="http://schemas.microsoft.com/office/drawing/2014/main" id="{F1AA2165-A480-1148-82E5-1D76FF92395B}"/>
              </a:ext>
            </a:extLst>
          </p:cNvPr>
          <p:cNvSpPr txBox="1"/>
          <p:nvPr/>
        </p:nvSpPr>
        <p:spPr>
          <a:xfrm>
            <a:off x="369167" y="4575703"/>
            <a:ext cx="8272212" cy="646331"/>
          </a:xfrm>
          <a:prstGeom prst="rect">
            <a:avLst/>
          </a:prstGeom>
          <a:noFill/>
          <a:ln w="12700">
            <a:solidFill>
              <a:schemeClr val="tx1"/>
            </a:solidFill>
          </a:ln>
        </p:spPr>
        <p:txBody>
          <a:bodyPr wrap="square" rtlCol="0">
            <a:spAutoFit/>
          </a:bodyPr>
          <a:lstStyle/>
          <a:p>
            <a:r>
              <a:rPr lang="en-US" b="1" dirty="0"/>
              <a:t>MOTION: That the 2023-2024 Road Fee be set at $650 as discussed in the previous slide.</a:t>
            </a:r>
          </a:p>
        </p:txBody>
      </p:sp>
      <p:sp>
        <p:nvSpPr>
          <p:cNvPr id="11" name="TextBox 10">
            <a:extLst>
              <a:ext uri="{FF2B5EF4-FFF2-40B4-BE49-F238E27FC236}">
                <a16:creationId xmlns:a16="http://schemas.microsoft.com/office/drawing/2014/main" id="{0CBE2801-7AD2-7426-6CAF-882987E4E135}"/>
              </a:ext>
            </a:extLst>
          </p:cNvPr>
          <p:cNvSpPr txBox="1"/>
          <p:nvPr/>
        </p:nvSpPr>
        <p:spPr>
          <a:xfrm>
            <a:off x="356467" y="3861354"/>
            <a:ext cx="8272212" cy="646331"/>
          </a:xfrm>
          <a:prstGeom prst="rect">
            <a:avLst/>
          </a:prstGeom>
          <a:noFill/>
          <a:ln w="12700">
            <a:solidFill>
              <a:schemeClr val="tx1"/>
            </a:solidFill>
          </a:ln>
        </p:spPr>
        <p:txBody>
          <a:bodyPr wrap="square" rtlCol="0">
            <a:spAutoFit/>
          </a:bodyPr>
          <a:lstStyle/>
          <a:p>
            <a:r>
              <a:rPr lang="en-US" b="1" dirty="0"/>
              <a:t>MOTION: That the 2022-2023 financial statements be accepted and approved as presented.</a:t>
            </a:r>
          </a:p>
        </p:txBody>
      </p:sp>
      <p:pic>
        <p:nvPicPr>
          <p:cNvPr id="12" name="Picture 11">
            <a:extLst>
              <a:ext uri="{FF2B5EF4-FFF2-40B4-BE49-F238E27FC236}">
                <a16:creationId xmlns:a16="http://schemas.microsoft.com/office/drawing/2014/main" id="{15065B37-22F4-E8BA-C2B3-A25F802804FE}"/>
              </a:ext>
            </a:extLst>
          </p:cNvPr>
          <p:cNvPicPr>
            <a:picLocks noChangeAspect="1"/>
          </p:cNvPicPr>
          <p:nvPr/>
        </p:nvPicPr>
        <p:blipFill>
          <a:blip r:embed="rId5"/>
          <a:stretch>
            <a:fillRect/>
          </a:stretch>
        </p:blipFill>
        <p:spPr>
          <a:xfrm>
            <a:off x="7963233" y="3922668"/>
            <a:ext cx="585832" cy="585832"/>
          </a:xfrm>
          <a:prstGeom prst="rect">
            <a:avLst/>
          </a:prstGeom>
        </p:spPr>
      </p:pic>
      <p:pic>
        <p:nvPicPr>
          <p:cNvPr id="3" name="Audio 2">
            <a:hlinkClick r:id="" action="ppaction://media"/>
            <a:extLst>
              <a:ext uri="{FF2B5EF4-FFF2-40B4-BE49-F238E27FC236}">
                <a16:creationId xmlns:a16="http://schemas.microsoft.com/office/drawing/2014/main" id="{BF1F2AFC-3397-8CE2-2703-BA87181A8C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47987640"/>
      </p:ext>
    </p:extLst>
  </p:cSld>
  <p:clrMapOvr>
    <a:masterClrMapping/>
  </p:clrMapOvr>
  <mc:AlternateContent xmlns:mc="http://schemas.openxmlformats.org/markup-compatibility/2006">
    <mc:Choice xmlns:p14="http://schemas.microsoft.com/office/powerpoint/2010/main" Requires="p14">
      <p:transition spd="slow" p14:dur="2000" advTm="44245"/>
    </mc:Choice>
    <mc:Fallback>
      <p:transition spd="slow" advTm="44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D0E4-FB91-69D4-FC7F-C2EE2BC2B3DA}"/>
              </a:ext>
            </a:extLst>
          </p:cNvPr>
          <p:cNvSpPr>
            <a:spLocks noGrp="1"/>
          </p:cNvSpPr>
          <p:nvPr>
            <p:ph type="title"/>
          </p:nvPr>
        </p:nvSpPr>
        <p:spPr/>
        <p:txBody>
          <a:bodyPr/>
          <a:lstStyle/>
          <a:p>
            <a:r>
              <a:rPr lang="en-CA" dirty="0"/>
              <a:t>Member questions for </a:t>
            </a:r>
            <a:r>
              <a:rPr lang="en-CA" dirty="0" err="1"/>
              <a:t>agm</a:t>
            </a:r>
            <a:r>
              <a:rPr lang="en-CA" dirty="0"/>
              <a:t>:</a:t>
            </a:r>
          </a:p>
        </p:txBody>
      </p:sp>
      <p:sp>
        <p:nvSpPr>
          <p:cNvPr id="3" name="TextBox 2">
            <a:extLst>
              <a:ext uri="{FF2B5EF4-FFF2-40B4-BE49-F238E27FC236}">
                <a16:creationId xmlns:a16="http://schemas.microsoft.com/office/drawing/2014/main" id="{871586E9-D3D9-445F-9411-B49A32FD2867}"/>
              </a:ext>
            </a:extLst>
          </p:cNvPr>
          <p:cNvSpPr txBox="1"/>
          <p:nvPr/>
        </p:nvSpPr>
        <p:spPr>
          <a:xfrm>
            <a:off x="492919" y="2415318"/>
            <a:ext cx="8211215" cy="3046988"/>
          </a:xfrm>
          <a:prstGeom prst="rect">
            <a:avLst/>
          </a:prstGeom>
          <a:noFill/>
          <a:ln w="57150">
            <a:solidFill>
              <a:schemeClr val="accent1"/>
            </a:solidFill>
          </a:ln>
        </p:spPr>
        <p:txBody>
          <a:bodyPr wrap="square" rtlCol="0">
            <a:spAutoFit/>
          </a:bodyPr>
          <a:lstStyle/>
          <a:p>
            <a:pPr marL="228600" indent="-228600">
              <a:buFont typeface="+mj-lt"/>
              <a:buAutoNum type="arabicPeriod"/>
            </a:pPr>
            <a:r>
              <a:rPr lang="en-CA" sz="2400" dirty="0"/>
              <a:t>Why is the AGM been held via Zoom again this year?</a:t>
            </a:r>
          </a:p>
          <a:p>
            <a:pPr marL="228600" indent="-228600">
              <a:buFont typeface="+mj-lt"/>
              <a:buAutoNum type="arabicPeriod"/>
            </a:pPr>
            <a:r>
              <a:rPr lang="en-CA" sz="2400" dirty="0"/>
              <a:t>Why did MGLCR Board not dispose of Abandoned Paddle Boat on the side of the road by Spur 6 split?</a:t>
            </a:r>
          </a:p>
          <a:p>
            <a:pPr marL="228600" indent="-228600">
              <a:buFont typeface="+mj-lt"/>
              <a:buAutoNum type="arabicPeriod"/>
            </a:pPr>
            <a:r>
              <a:rPr lang="en-CA" sz="2400" dirty="0"/>
              <a:t>When is the Road Group planning to do the brush clearing on the road?</a:t>
            </a:r>
          </a:p>
          <a:p>
            <a:pPr marL="228600" indent="-228600">
              <a:buFont typeface="+mj-lt"/>
              <a:buAutoNum type="arabicPeriod"/>
            </a:pPr>
            <a:r>
              <a:rPr lang="en-CA" sz="2400" dirty="0"/>
              <a:t>Why are Road Maintenance costs increasing?</a:t>
            </a:r>
          </a:p>
          <a:p>
            <a:pPr marL="228600" indent="-228600">
              <a:buFont typeface="+mj-lt"/>
              <a:buAutoNum type="arabicPeriod"/>
            </a:pPr>
            <a:r>
              <a:rPr lang="en-CA" sz="2400" dirty="0"/>
              <a:t>Why did Office Costs increase and what is included in this category?</a:t>
            </a:r>
          </a:p>
        </p:txBody>
      </p:sp>
      <p:pic>
        <p:nvPicPr>
          <p:cNvPr id="29" name="Audio 28">
            <a:hlinkClick r:id="" action="ppaction://media"/>
            <a:extLst>
              <a:ext uri="{FF2B5EF4-FFF2-40B4-BE49-F238E27FC236}">
                <a16:creationId xmlns:a16="http://schemas.microsoft.com/office/drawing/2014/main" id="{832744AE-4502-D858-D22A-6146C04CB1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39209521"/>
      </p:ext>
    </p:extLst>
  </p:cSld>
  <p:clrMapOvr>
    <a:masterClrMapping/>
  </p:clrMapOvr>
  <mc:AlternateContent xmlns:mc="http://schemas.openxmlformats.org/markup-compatibility/2006" xmlns:p14="http://schemas.microsoft.com/office/powerpoint/2010/main">
    <mc:Choice Requires="p14">
      <p:transition spd="slow" p14:dur="2000" advTm="179192"/>
    </mc:Choice>
    <mc:Fallback xmlns="">
      <p:transition spd="slow" advTm="17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1212"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31921" y="684833"/>
            <a:ext cx="8272212" cy="988332"/>
          </a:xfrm>
        </p:spPr>
        <p:txBody>
          <a:bodyPr/>
          <a:lstStyle/>
          <a:p>
            <a:r>
              <a:rPr lang="en-CA" dirty="0"/>
              <a:t>Voting procedures</a:t>
            </a:r>
            <a:endParaRPr lang="en-CA" dirty="0">
              <a:solidFill>
                <a:srgbClr val="FF0000"/>
              </a:solidFill>
            </a:endParaRPr>
          </a:p>
        </p:txBody>
      </p:sp>
      <p:sp>
        <p:nvSpPr>
          <p:cNvPr id="3" name="TextBox 2">
            <a:extLst>
              <a:ext uri="{FF2B5EF4-FFF2-40B4-BE49-F238E27FC236}">
                <a16:creationId xmlns:a16="http://schemas.microsoft.com/office/drawing/2014/main" id="{7F9E60F7-C494-4622-B1A4-BF216C8D0A21}"/>
              </a:ext>
            </a:extLst>
          </p:cNvPr>
          <p:cNvSpPr txBox="1"/>
          <p:nvPr/>
        </p:nvSpPr>
        <p:spPr>
          <a:xfrm>
            <a:off x="317303" y="2323657"/>
            <a:ext cx="7587048" cy="369331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Shortly after this meeting you will receive an email with a link.</a:t>
            </a:r>
          </a:p>
          <a:p>
            <a:pPr marL="285750" indent="-285750">
              <a:buFont typeface="Arial" panose="020B0604020202020204" pitchFamily="34" charset="0"/>
              <a:buChar char="•"/>
            </a:pPr>
            <a:r>
              <a:rPr lang="en-US" dirty="0"/>
              <a:t>Only one vote per cottage will be eligible.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motions to be voted on were outlined in the presentation as:  </a:t>
            </a:r>
          </a:p>
          <a:p>
            <a:pPr marL="800100" lvl="1" indent="-342900">
              <a:buFont typeface="+mj-lt"/>
              <a:buAutoNum type="arabicPeriod"/>
            </a:pPr>
            <a:r>
              <a:rPr lang="en-US" dirty="0"/>
              <a:t>Ratification of new director slate.</a:t>
            </a:r>
          </a:p>
          <a:p>
            <a:pPr marL="800100" lvl="1" indent="-342900">
              <a:buFont typeface="+mj-lt"/>
              <a:buAutoNum type="arabicPeriod"/>
            </a:pPr>
            <a:r>
              <a:rPr lang="en-US" dirty="0"/>
              <a:t>Financial statements for last fiscal period</a:t>
            </a:r>
          </a:p>
          <a:p>
            <a:pPr marL="800100" lvl="1" indent="-342900">
              <a:buFont typeface="+mj-lt"/>
              <a:buAutoNum type="arabicPeriod"/>
            </a:pPr>
            <a:r>
              <a:rPr lang="en-US" dirty="0"/>
              <a:t>Appointment of accountant for next year and </a:t>
            </a:r>
          </a:p>
          <a:p>
            <a:pPr marL="800100" lvl="1" indent="-342900">
              <a:buFont typeface="+mj-lt"/>
              <a:buAutoNum type="arabicPeriod"/>
            </a:pPr>
            <a:r>
              <a:rPr lang="en-US" dirty="0"/>
              <a:t>Support of 2023-24 Road Fee of $650.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must choose either; in </a:t>
            </a:r>
            <a:r>
              <a:rPr lang="en-US" dirty="0" err="1"/>
              <a:t>favour</a:t>
            </a:r>
            <a:r>
              <a:rPr lang="en-US" dirty="0"/>
              <a:t>, opposed or abstain for your vote to be eligible.</a:t>
            </a:r>
          </a:p>
          <a:p>
            <a:pPr marL="285750" indent="-285750">
              <a:buFont typeface="Arial" panose="020B0604020202020204" pitchFamily="34" charset="0"/>
              <a:buChar char="•"/>
            </a:pPr>
            <a:r>
              <a:rPr lang="en-US" dirty="0"/>
              <a:t>Online voting will close at 5pm on August 18, 2023, </a:t>
            </a:r>
          </a:p>
          <a:p>
            <a:endParaRPr lang="en-US" dirty="0"/>
          </a:p>
        </p:txBody>
      </p:sp>
      <p:pic>
        <p:nvPicPr>
          <p:cNvPr id="4" name="Picture 3">
            <a:extLst>
              <a:ext uri="{FF2B5EF4-FFF2-40B4-BE49-F238E27FC236}">
                <a16:creationId xmlns:a16="http://schemas.microsoft.com/office/drawing/2014/main" id="{3691FD2E-1176-2140-BB4C-E68EB26ED654}"/>
              </a:ext>
            </a:extLst>
          </p:cNvPr>
          <p:cNvPicPr>
            <a:picLocks noChangeAspect="1"/>
          </p:cNvPicPr>
          <p:nvPr/>
        </p:nvPicPr>
        <p:blipFill>
          <a:blip r:embed="rId5"/>
          <a:stretch>
            <a:fillRect/>
          </a:stretch>
        </p:blipFill>
        <p:spPr>
          <a:xfrm>
            <a:off x="8068635" y="1223824"/>
            <a:ext cx="585832" cy="585832"/>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D363A3D-D3B5-8E7B-8719-19C0DDB91DBC}"/>
                  </a:ext>
                </a:extLst>
              </p14:cNvPr>
              <p14:cNvContentPartPr/>
              <p14:nvPr/>
            </p14:nvContentPartPr>
            <p14:xfrm>
              <a:off x="5867348" y="2606171"/>
              <a:ext cx="1080" cy="3240"/>
            </p14:xfrm>
          </p:contentPart>
        </mc:Choice>
        <mc:Fallback xmlns="">
          <p:pic>
            <p:nvPicPr>
              <p:cNvPr id="7" name="Ink 6">
                <a:extLst>
                  <a:ext uri="{FF2B5EF4-FFF2-40B4-BE49-F238E27FC236}">
                    <a16:creationId xmlns:a16="http://schemas.microsoft.com/office/drawing/2014/main" id="{5D363A3D-D3B5-8E7B-8719-19C0DDB91DBC}"/>
                  </a:ext>
                </a:extLst>
              </p:cNvPr>
              <p:cNvPicPr/>
              <p:nvPr/>
            </p:nvPicPr>
            <p:blipFill>
              <a:blip r:embed="rId9"/>
              <a:stretch>
                <a:fillRect/>
              </a:stretch>
            </p:blipFill>
            <p:spPr>
              <a:xfrm>
                <a:off x="5849348" y="2588531"/>
                <a:ext cx="367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6" name="Ink 55">
                <a:extLst>
                  <a:ext uri="{FF2B5EF4-FFF2-40B4-BE49-F238E27FC236}">
                    <a16:creationId xmlns:a16="http://schemas.microsoft.com/office/drawing/2014/main" id="{6EA5ADC8-01C8-35E1-10A2-ABC500FA5395}"/>
                  </a:ext>
                </a:extLst>
              </p14:cNvPr>
              <p14:cNvContentPartPr/>
              <p14:nvPr/>
            </p14:nvContentPartPr>
            <p14:xfrm>
              <a:off x="-346972" y="4047971"/>
              <a:ext cx="9000" cy="16560"/>
            </p14:xfrm>
          </p:contentPart>
        </mc:Choice>
        <mc:Fallback xmlns="">
          <p:pic>
            <p:nvPicPr>
              <p:cNvPr id="56" name="Ink 55">
                <a:extLst>
                  <a:ext uri="{FF2B5EF4-FFF2-40B4-BE49-F238E27FC236}">
                    <a16:creationId xmlns:a16="http://schemas.microsoft.com/office/drawing/2014/main" id="{6EA5ADC8-01C8-35E1-10A2-ABC500FA5395}"/>
                  </a:ext>
                </a:extLst>
              </p:cNvPr>
              <p:cNvPicPr/>
              <p:nvPr/>
            </p:nvPicPr>
            <p:blipFill>
              <a:blip r:embed="rId87"/>
              <a:stretch>
                <a:fillRect/>
              </a:stretch>
            </p:blipFill>
            <p:spPr>
              <a:xfrm>
                <a:off x="-364612" y="4030331"/>
                <a:ext cx="44640" cy="52200"/>
              </a:xfrm>
              <a:prstGeom prst="rect">
                <a:avLst/>
              </a:prstGeom>
            </p:spPr>
          </p:pic>
        </mc:Fallback>
      </mc:AlternateContent>
      <p:pic>
        <p:nvPicPr>
          <p:cNvPr id="5" name="Audio 4">
            <a:hlinkClick r:id="" action="ppaction://media"/>
            <a:extLst>
              <a:ext uri="{FF2B5EF4-FFF2-40B4-BE49-F238E27FC236}">
                <a16:creationId xmlns:a16="http://schemas.microsoft.com/office/drawing/2014/main" id="{C750351B-4CED-C5FE-3674-FD5BC3503D61}"/>
              </a:ext>
            </a:extLst>
          </p:cNvPr>
          <p:cNvPicPr>
            <a:picLocks noChangeAspect="1"/>
          </p:cNvPicPr>
          <p:nvPr>
            <a:audioFile r:link="rId2"/>
            <p:extLst>
              <p:ext uri="{DAA4B4D4-6D71-4841-9C94-3DE7FCFB9230}">
                <p14:media xmlns:p14="http://schemas.microsoft.com/office/powerpoint/2010/main" r:embed="rId1"/>
              </p:ext>
            </p:extLst>
          </p:nvPr>
        </p:nvPicPr>
        <p:blipFill>
          <a:blip r:embed="rId8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37313502"/>
      </p:ext>
    </p:extLst>
  </p:cSld>
  <p:clrMapOvr>
    <a:masterClrMapping/>
  </p:clrMapOvr>
  <mc:AlternateContent xmlns:mc="http://schemas.openxmlformats.org/markup-compatibility/2006" xmlns:p14="http://schemas.microsoft.com/office/powerpoint/2010/main">
    <mc:Choice Requires="p14">
      <p:transition spd="slow" p14:dur="2000" advTm="53763"/>
    </mc:Choice>
    <mc:Fallback xmlns="">
      <p:transition spd="slow" advTm="53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bench sitting next to a body of water&#10;&#10;Description automatically generated">
            <a:extLst>
              <a:ext uri="{FF2B5EF4-FFF2-40B4-BE49-F238E27FC236}">
                <a16:creationId xmlns:a16="http://schemas.microsoft.com/office/drawing/2014/main" id="{DE4473ED-5C65-43AE-B991-8B04B5697017}"/>
              </a:ext>
            </a:extLst>
          </p:cNvPr>
          <p:cNvPicPr>
            <a:picLocks noChangeAspect="1"/>
          </p:cNvPicPr>
          <p:nvPr/>
        </p:nvPicPr>
        <p:blipFill rotWithShape="1">
          <a:blip r:embed="rId5"/>
          <a:srcRect l="15465" t="9091" r="3627"/>
          <a:stretch/>
        </p:blipFill>
        <p:spPr>
          <a:xfrm>
            <a:off x="20" y="10"/>
            <a:ext cx="9143980" cy="6857990"/>
          </a:xfrm>
          <a:prstGeom prst="rect">
            <a:avLst/>
          </a:prstGeom>
        </p:spPr>
      </p:pic>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38150" y="2142067"/>
            <a:ext cx="2559050" cy="2971801"/>
          </a:xfrm>
        </p:spPr>
        <p:txBody>
          <a:bodyPr vert="horz" lIns="91440" tIns="45720" rIns="91440" bIns="45720" rtlCol="0" anchor="b">
            <a:normAutofit/>
          </a:bodyPr>
          <a:lstStyle/>
          <a:p>
            <a:r>
              <a:rPr lang="en-US" sz="2500" dirty="0"/>
              <a:t>adjournment</a:t>
            </a:r>
          </a:p>
        </p:txBody>
      </p:sp>
      <p:pic>
        <p:nvPicPr>
          <p:cNvPr id="3" name="Audio 45">
            <a:hlinkClick r:id="" action="ppaction://media"/>
            <a:extLst>
              <a:ext uri="{FF2B5EF4-FFF2-40B4-BE49-F238E27FC236}">
                <a16:creationId xmlns:a16="http://schemas.microsoft.com/office/drawing/2014/main" id="{D5A4A1C4-6948-6D6A-B849-651E1F0C8B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46131111"/>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bench sitting next to a body of water&#10;&#10;Description automatically generated">
            <a:extLst>
              <a:ext uri="{FF2B5EF4-FFF2-40B4-BE49-F238E27FC236}">
                <a16:creationId xmlns:a16="http://schemas.microsoft.com/office/drawing/2014/main" id="{DE4473ED-5C65-43AE-B991-8B04B5697017}"/>
              </a:ext>
            </a:extLst>
          </p:cNvPr>
          <p:cNvPicPr>
            <a:picLocks noChangeAspect="1"/>
          </p:cNvPicPr>
          <p:nvPr/>
        </p:nvPicPr>
        <p:blipFill rotWithShape="1">
          <a:blip r:embed="rId3"/>
          <a:srcRect l="15465" t="9091" r="3627"/>
          <a:stretch/>
        </p:blipFill>
        <p:spPr>
          <a:xfrm>
            <a:off x="20" y="10"/>
            <a:ext cx="9143980" cy="6857990"/>
          </a:xfrm>
          <a:prstGeom prst="rect">
            <a:avLst/>
          </a:prstGeom>
        </p:spPr>
      </p:pic>
      <p:sp>
        <p:nvSpPr>
          <p:cNvPr id="2" name="Title 1">
            <a:extLst>
              <a:ext uri="{FF2B5EF4-FFF2-40B4-BE49-F238E27FC236}">
                <a16:creationId xmlns:a16="http://schemas.microsoft.com/office/drawing/2014/main" id="{2AD0BCE8-705F-496E-8F64-719657BC3713}"/>
              </a:ext>
            </a:extLst>
          </p:cNvPr>
          <p:cNvSpPr>
            <a:spLocks noGrp="1"/>
          </p:cNvSpPr>
          <p:nvPr>
            <p:ph type="title"/>
          </p:nvPr>
        </p:nvSpPr>
        <p:spPr>
          <a:xfrm>
            <a:off x="438150" y="2142067"/>
            <a:ext cx="2559050" cy="2971801"/>
          </a:xfrm>
        </p:spPr>
        <p:txBody>
          <a:bodyPr vert="horz" lIns="91440" tIns="45720" rIns="91440" bIns="45720" rtlCol="0" anchor="b">
            <a:normAutofit/>
          </a:bodyPr>
          <a:lstStyle/>
          <a:p>
            <a:r>
              <a:rPr lang="en-US" sz="2500" dirty="0"/>
              <a:t>adjournment</a:t>
            </a:r>
          </a:p>
        </p:txBody>
      </p:sp>
    </p:spTree>
    <p:extLst>
      <p:ext uri="{BB962C8B-B14F-4D97-AF65-F5344CB8AC3E}">
        <p14:creationId xmlns:p14="http://schemas.microsoft.com/office/powerpoint/2010/main" val="38203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FC788-DC13-BA86-B06D-93E7328BC5D0}"/>
              </a:ext>
            </a:extLst>
          </p:cNvPr>
          <p:cNvSpPr>
            <a:spLocks noGrp="1"/>
          </p:cNvSpPr>
          <p:nvPr>
            <p:ph type="title"/>
          </p:nvPr>
        </p:nvSpPr>
        <p:spPr/>
        <p:txBody>
          <a:bodyPr/>
          <a:lstStyle/>
          <a:p>
            <a:r>
              <a:rPr lang="en-CA" dirty="0"/>
              <a:t>AGENDA</a:t>
            </a:r>
          </a:p>
        </p:txBody>
      </p:sp>
      <p:sp>
        <p:nvSpPr>
          <p:cNvPr id="3" name="TextBox 2">
            <a:extLst>
              <a:ext uri="{FF2B5EF4-FFF2-40B4-BE49-F238E27FC236}">
                <a16:creationId xmlns:a16="http://schemas.microsoft.com/office/drawing/2014/main" id="{F289AFEA-F31D-C056-D1ED-D8E90824B9A0}"/>
              </a:ext>
            </a:extLst>
          </p:cNvPr>
          <p:cNvSpPr txBox="1"/>
          <p:nvPr/>
        </p:nvSpPr>
        <p:spPr>
          <a:xfrm>
            <a:off x="435894" y="2136338"/>
            <a:ext cx="6852412" cy="2862322"/>
          </a:xfrm>
          <a:prstGeom prst="rect">
            <a:avLst/>
          </a:prstGeom>
          <a:noFill/>
        </p:spPr>
        <p:txBody>
          <a:bodyPr wrap="square" rtlCol="0">
            <a:spAutoFit/>
          </a:bodyPr>
          <a:lstStyle/>
          <a:p>
            <a:pPr marL="342900" indent="-342900">
              <a:buFont typeface="+mj-lt"/>
              <a:buAutoNum type="arabicPeriod"/>
            </a:pPr>
            <a:r>
              <a:rPr lang="en-CA" b="0" i="0" u="none" strike="noStrike" dirty="0">
                <a:effectLst/>
                <a:latin typeface="Helvetica" pitchFamily="2" charset="0"/>
              </a:rPr>
              <a:t>Welcome and Chairperson’s Remarks</a:t>
            </a:r>
          </a:p>
          <a:p>
            <a:pPr marL="342900" indent="-342900">
              <a:buFont typeface="+mj-lt"/>
              <a:buAutoNum type="arabicPeriod"/>
            </a:pPr>
            <a:r>
              <a:rPr lang="en-CA" b="0" i="0" u="none" strike="noStrike" dirty="0">
                <a:effectLst/>
                <a:latin typeface="Helvetica" pitchFamily="2" charset="0"/>
              </a:rPr>
              <a:t>Current Board of Directors &amp; Ratification of 2023-24 Board Nominees</a:t>
            </a:r>
          </a:p>
          <a:p>
            <a:pPr marL="342900" indent="-342900">
              <a:buFont typeface="+mj-lt"/>
              <a:buAutoNum type="arabicPeriod"/>
            </a:pPr>
            <a:r>
              <a:rPr lang="en-CA" b="0" i="0" u="none" strike="noStrike" dirty="0">
                <a:effectLst/>
                <a:latin typeface="Helvetica" pitchFamily="2" charset="0"/>
              </a:rPr>
              <a:t>Member Survey Results</a:t>
            </a:r>
            <a:endParaRPr lang="en-CA" dirty="0"/>
          </a:p>
          <a:p>
            <a:pPr marL="342900" indent="-342900">
              <a:buFont typeface="+mj-lt"/>
              <a:buAutoNum type="arabicPeriod"/>
            </a:pPr>
            <a:r>
              <a:rPr lang="en-CA" b="0" i="0" u="none" strike="noStrike" dirty="0">
                <a:effectLst/>
                <a:latin typeface="Helvetica" pitchFamily="2" charset="0"/>
              </a:rPr>
              <a:t>Road Supervisor’s Report</a:t>
            </a:r>
          </a:p>
          <a:p>
            <a:pPr marL="342900" indent="-342900">
              <a:buFont typeface="+mj-lt"/>
              <a:buAutoNum type="arabicPeriod"/>
            </a:pPr>
            <a:r>
              <a:rPr lang="en-CA" b="0" i="0" u="none" strike="noStrike" dirty="0">
                <a:effectLst/>
                <a:latin typeface="Helvetica" pitchFamily="2" charset="0"/>
              </a:rPr>
              <a:t>Treasurer’s Report - 2022-23 Financials</a:t>
            </a:r>
            <a:endParaRPr lang="en-CA" dirty="0"/>
          </a:p>
          <a:p>
            <a:pPr marL="342900" indent="-342900">
              <a:buFont typeface="+mj-lt"/>
              <a:buAutoNum type="arabicPeriod"/>
            </a:pPr>
            <a:r>
              <a:rPr lang="en-CA" b="0" i="0" u="none" strike="noStrike" dirty="0">
                <a:effectLst/>
                <a:latin typeface="Helvetica" pitchFamily="2" charset="0"/>
              </a:rPr>
              <a:t>Appointment of New Accountant</a:t>
            </a:r>
            <a:endParaRPr lang="en-CA" dirty="0"/>
          </a:p>
          <a:p>
            <a:pPr marL="342900" indent="-342900">
              <a:buFont typeface="+mj-lt"/>
              <a:buAutoNum type="arabicPeriod"/>
            </a:pPr>
            <a:r>
              <a:rPr lang="en-CA" b="0" i="0" u="none" strike="noStrike" dirty="0">
                <a:effectLst/>
                <a:latin typeface="Helvetica" pitchFamily="2" charset="0"/>
              </a:rPr>
              <a:t>2023-24 Road Fees with 3 Year Financial Forecast</a:t>
            </a:r>
            <a:endParaRPr lang="en-CA" dirty="0"/>
          </a:p>
          <a:p>
            <a:pPr marL="342900" indent="-342900">
              <a:buFont typeface="+mj-lt"/>
              <a:buAutoNum type="arabicPeriod"/>
            </a:pPr>
            <a:r>
              <a:rPr lang="en-CA" b="0" i="0" u="none" strike="noStrike" dirty="0">
                <a:effectLst/>
                <a:latin typeface="Helvetica" pitchFamily="2" charset="0"/>
              </a:rPr>
              <a:t>Member Questions Discussed</a:t>
            </a:r>
            <a:endParaRPr lang="en-CA" dirty="0"/>
          </a:p>
          <a:p>
            <a:pPr marL="342900" indent="-342900">
              <a:buFont typeface="+mj-lt"/>
              <a:buAutoNum type="arabicPeriod"/>
            </a:pPr>
            <a:r>
              <a:rPr lang="en-CA" b="0" i="0" u="none" strike="noStrike" dirty="0">
                <a:effectLst/>
                <a:latin typeface="Helvetica" pitchFamily="2" charset="0"/>
              </a:rPr>
              <a:t>Voting Procedures</a:t>
            </a:r>
            <a:endParaRPr lang="en-US" dirty="0"/>
          </a:p>
        </p:txBody>
      </p:sp>
      <p:pic>
        <p:nvPicPr>
          <p:cNvPr id="22" name="Audio 21">
            <a:hlinkClick r:id="" action="ppaction://media"/>
            <a:extLst>
              <a:ext uri="{FF2B5EF4-FFF2-40B4-BE49-F238E27FC236}">
                <a16:creationId xmlns:a16="http://schemas.microsoft.com/office/drawing/2014/main" id="{E7A60A40-B46A-99AF-8BEE-FBA0C270FC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30886089"/>
      </p:ext>
    </p:extLst>
  </p:cSld>
  <p:clrMapOvr>
    <a:masterClrMapping/>
  </p:clrMapOvr>
  <mc:AlternateContent xmlns:mc="http://schemas.openxmlformats.org/markup-compatibility/2006" xmlns:p14="http://schemas.microsoft.com/office/powerpoint/2010/main">
    <mc:Choice Requires="p14">
      <p:transition spd="slow" p14:dur="2000" advTm="44425"/>
    </mc:Choice>
    <mc:Fallback xmlns="">
      <p:transition spd="slow" advTm="4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73C911-04DE-547F-ABDC-724A68BB87B6}"/>
              </a:ext>
            </a:extLst>
          </p:cNvPr>
          <p:cNvSpPr>
            <a:spLocks noGrp="1"/>
          </p:cNvSpPr>
          <p:nvPr>
            <p:ph type="title"/>
          </p:nvPr>
        </p:nvSpPr>
        <p:spPr>
          <a:xfrm>
            <a:off x="426270" y="763400"/>
            <a:ext cx="7886700" cy="994172"/>
          </a:xfrm>
        </p:spPr>
        <p:txBody>
          <a:bodyPr/>
          <a:lstStyle/>
          <a:p>
            <a:r>
              <a:rPr lang="en-CA" dirty="0"/>
              <a:t>History of the Road</a:t>
            </a:r>
          </a:p>
        </p:txBody>
      </p:sp>
      <p:sp>
        <p:nvSpPr>
          <p:cNvPr id="4" name="Content Placeholder 7">
            <a:extLst>
              <a:ext uri="{FF2B5EF4-FFF2-40B4-BE49-F238E27FC236}">
                <a16:creationId xmlns:a16="http://schemas.microsoft.com/office/drawing/2014/main" id="{043DB036-B7EC-B4A9-13B1-74C74017872F}"/>
              </a:ext>
            </a:extLst>
          </p:cNvPr>
          <p:cNvSpPr txBox="1">
            <a:spLocks/>
          </p:cNvSpPr>
          <p:nvPr/>
        </p:nvSpPr>
        <p:spPr>
          <a:xfrm>
            <a:off x="259977" y="2177372"/>
            <a:ext cx="5934635" cy="3263434"/>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CA" dirty="0"/>
              <a:t>All the lots were subdivided in the 1950’s</a:t>
            </a:r>
          </a:p>
          <a:p>
            <a:r>
              <a:rPr lang="en-CA" dirty="0"/>
              <a:t>All cottages were “Water Access Only” until 1992 when the road was constructed</a:t>
            </a:r>
          </a:p>
          <a:p>
            <a:r>
              <a:rPr lang="en-CA" dirty="0"/>
              <a:t>Immediate increase in the value of all real estate.</a:t>
            </a:r>
          </a:p>
          <a:p>
            <a:r>
              <a:rPr lang="en-CA" dirty="0"/>
              <a:t>Access is over a single bridge</a:t>
            </a:r>
          </a:p>
          <a:p>
            <a:r>
              <a:rPr lang="en-CA" dirty="0"/>
              <a:t>The Highway Traffic Act is not applicable to the road system</a:t>
            </a:r>
          </a:p>
          <a:p>
            <a:r>
              <a:rPr lang="en-CA" dirty="0"/>
              <a:t>The Municipality deems it to be a fire route </a:t>
            </a:r>
          </a:p>
          <a:p>
            <a:r>
              <a:rPr lang="en-CA" dirty="0"/>
              <a:t>This is an Unassumed Road</a:t>
            </a:r>
          </a:p>
          <a:p>
            <a:endParaRPr lang="en-CA" dirty="0"/>
          </a:p>
        </p:txBody>
      </p:sp>
      <p:pic>
        <p:nvPicPr>
          <p:cNvPr id="21" name="Audio 20">
            <a:hlinkClick r:id="" action="ppaction://media"/>
            <a:extLst>
              <a:ext uri="{FF2B5EF4-FFF2-40B4-BE49-F238E27FC236}">
                <a16:creationId xmlns:a16="http://schemas.microsoft.com/office/drawing/2014/main" id="{5B85D699-EEA8-7B46-D80F-ACAF1C2953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50087530"/>
      </p:ext>
    </p:extLst>
  </p:cSld>
  <p:clrMapOvr>
    <a:masterClrMapping/>
  </p:clrMapOvr>
  <mc:AlternateContent xmlns:mc="http://schemas.openxmlformats.org/markup-compatibility/2006" xmlns:p14="http://schemas.microsoft.com/office/powerpoint/2010/main">
    <mc:Choice Requires="p14">
      <p:transition spd="slow" p14:dur="2000" advTm="72175"/>
    </mc:Choice>
    <mc:Fallback xmlns="">
      <p:transition spd="slow" advTm="72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311C2-6A48-8DD1-9A9A-81832D94242B}"/>
              </a:ext>
            </a:extLst>
          </p:cNvPr>
          <p:cNvSpPr>
            <a:spLocks noGrp="1"/>
          </p:cNvSpPr>
          <p:nvPr>
            <p:ph type="title"/>
          </p:nvPr>
        </p:nvSpPr>
        <p:spPr/>
        <p:txBody>
          <a:bodyPr/>
          <a:lstStyle/>
          <a:p>
            <a:r>
              <a:rPr lang="en-CA" dirty="0"/>
              <a:t>State of the road</a:t>
            </a:r>
            <a:endParaRPr lang="en-US" dirty="0"/>
          </a:p>
        </p:txBody>
      </p:sp>
      <p:sp>
        <p:nvSpPr>
          <p:cNvPr id="6" name="Content Placeholder 2">
            <a:extLst>
              <a:ext uri="{FF2B5EF4-FFF2-40B4-BE49-F238E27FC236}">
                <a16:creationId xmlns:a16="http://schemas.microsoft.com/office/drawing/2014/main" id="{9A887CE4-AF0A-93AB-49A4-27931361D843}"/>
              </a:ext>
            </a:extLst>
          </p:cNvPr>
          <p:cNvSpPr>
            <a:spLocks noGrp="1"/>
          </p:cNvSpPr>
          <p:nvPr>
            <p:ph idx="1"/>
          </p:nvPr>
        </p:nvSpPr>
        <p:spPr>
          <a:xfrm>
            <a:off x="275635" y="2572871"/>
            <a:ext cx="8016718" cy="3582973"/>
          </a:xfrm>
        </p:spPr>
        <p:txBody>
          <a:bodyPr>
            <a:normAutofit fontScale="77500" lnSpcReduction="20000"/>
          </a:bodyPr>
          <a:lstStyle/>
          <a:p>
            <a:pPr lvl="0"/>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This is a 30 year old gravel road that was built on logs, boulders, rock and mud</a:t>
            </a:r>
          </a:p>
          <a:p>
            <a:pPr lvl="0"/>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Never planned or designed to take the volume of traffic and the size and weight of the vehicles</a:t>
            </a:r>
          </a:p>
          <a:p>
            <a:pPr lvl="0">
              <a:buSzPct val="125000"/>
              <a:buFont typeface="Wingdings" pitchFamily="2" charset="2"/>
              <a:buChar char="§"/>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Increasing volume in summer and winter – cottagers, visitors, park access</a:t>
            </a:r>
          </a:p>
          <a:p>
            <a:pPr marL="742950" lvl="1" indent="-285750">
              <a:buFont typeface="Courier New" panose="02070309020205020404" pitchFamily="49" charset="0"/>
              <a:buChar char="o"/>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Changing profile of the cottage owner</a:t>
            </a:r>
          </a:p>
          <a:p>
            <a:pPr marL="742950" lvl="1" indent="-285750">
              <a:buFont typeface="Courier New" panose="02070309020205020404" pitchFamily="49" charset="0"/>
              <a:buChar char="o"/>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Larger cottages are being built that are used all year round </a:t>
            </a:r>
            <a:endParaRPr lang="en-CA" sz="2000" kern="1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More visitors </a:t>
            </a:r>
            <a:r>
              <a:rPr lang="en-CA" sz="2000" kern="100" dirty="0">
                <a:latin typeface="Calibri" panose="020F0502020204030204" pitchFamily="34" charset="0"/>
                <a:ea typeface="Times New Roman" panose="02020603050405020304" pitchFamily="18" charset="0"/>
                <a:cs typeface="Times New Roman" panose="02020603050405020304" pitchFamily="18" charset="0"/>
              </a:rPr>
              <a:t>per cottage</a:t>
            </a:r>
            <a:endParaRPr lang="en-C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CA" sz="2000" kern="100" dirty="0" err="1">
                <a:latin typeface="Calibri" panose="020F0502020204030204" pitchFamily="34" charset="0"/>
                <a:ea typeface="Times New Roman" panose="02020603050405020304" pitchFamily="18" charset="0"/>
                <a:cs typeface="Times New Roman" panose="02020603050405020304" pitchFamily="18" charset="0"/>
              </a:rPr>
              <a:t>AirBnBs</a:t>
            </a:r>
            <a:endParaRPr lang="en-CA" sz="2000" kern="1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CA" sz="2000" kern="100" dirty="0">
                <a:effectLst/>
                <a:latin typeface="Calibri" panose="020F0502020204030204" pitchFamily="34" charset="0"/>
                <a:ea typeface="Times New Roman" panose="02020603050405020304" pitchFamily="18" charset="0"/>
                <a:cs typeface="Times New Roman" panose="02020603050405020304" pitchFamily="18" charset="0"/>
              </a:rPr>
              <a:t>Construction /Contractors</a:t>
            </a:r>
          </a:p>
          <a:p>
            <a:pPr marL="742950" lvl="1" indent="-285750">
              <a:buFont typeface="Courier New" panose="02070309020205020404" pitchFamily="49" charset="0"/>
              <a:buChar char="o"/>
            </a:pPr>
            <a:r>
              <a:rPr lang="en-CA" sz="2000" kern="100" dirty="0">
                <a:latin typeface="Calibri" panose="020F0502020204030204" pitchFamily="34" charset="0"/>
                <a:ea typeface="Times New Roman" panose="02020603050405020304" pitchFamily="18" charset="0"/>
                <a:cs typeface="Times New Roman" panose="02020603050405020304" pitchFamily="18" charset="0"/>
              </a:rPr>
              <a:t>Service Vehicles</a:t>
            </a:r>
          </a:p>
          <a:p>
            <a:pPr marL="742950" lvl="1" indent="-285750">
              <a:buFont typeface="Courier New" panose="02070309020205020404" pitchFamily="49" charset="0"/>
              <a:buChar char="o"/>
            </a:pPr>
            <a:r>
              <a:rPr lang="en-CA" sz="2000" kern="100" dirty="0">
                <a:latin typeface="Calibri" panose="020F0502020204030204" pitchFamily="34" charset="0"/>
                <a:ea typeface="Times New Roman" panose="02020603050405020304" pitchFamily="18" charset="0"/>
                <a:cs typeface="Times New Roman" panose="02020603050405020304" pitchFamily="18" charset="0"/>
              </a:rPr>
              <a:t>Deliveries &amp; Couriers</a:t>
            </a:r>
          </a:p>
          <a:p>
            <a:pPr marL="742950" lvl="1" indent="-285750">
              <a:buFont typeface="Courier New" panose="02070309020205020404" pitchFamily="49" charset="0"/>
              <a:buChar char="o"/>
            </a:pPr>
            <a:endParaRPr lang="en-CA" sz="2000" kern="1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endParaRPr lang="en-C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endParaRPr lang="en-CA"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0"/>
            <a:endParaRPr lang="en-CA"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07F7F08C-C373-0D02-EF4F-9441B269D2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96469684"/>
      </p:ext>
    </p:extLst>
  </p:cSld>
  <p:clrMapOvr>
    <a:masterClrMapping/>
  </p:clrMapOvr>
  <mc:AlternateContent xmlns:mc="http://schemas.openxmlformats.org/markup-compatibility/2006" xmlns:p14="http://schemas.microsoft.com/office/powerpoint/2010/main">
    <mc:Choice Requires="p14">
      <p:transition spd="slow" p14:dur="2000" advTm="64680"/>
    </mc:Choice>
    <mc:Fallback xmlns="">
      <p:transition spd="slow" advTm="6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5F753F-64AA-CAB5-E049-DFF567D7E7FC}"/>
              </a:ext>
            </a:extLst>
          </p:cNvPr>
          <p:cNvSpPr>
            <a:spLocks noGrp="1"/>
          </p:cNvSpPr>
          <p:nvPr>
            <p:ph type="title"/>
          </p:nvPr>
        </p:nvSpPr>
        <p:spPr/>
        <p:txBody>
          <a:bodyPr/>
          <a:lstStyle/>
          <a:p>
            <a:r>
              <a:rPr lang="en-CA" dirty="0"/>
              <a:t>Work of the Board</a:t>
            </a:r>
          </a:p>
        </p:txBody>
      </p:sp>
      <p:sp>
        <p:nvSpPr>
          <p:cNvPr id="8" name="Content Placeholder 7">
            <a:extLst>
              <a:ext uri="{FF2B5EF4-FFF2-40B4-BE49-F238E27FC236}">
                <a16:creationId xmlns:a16="http://schemas.microsoft.com/office/drawing/2014/main" id="{15B168FC-AC3B-4F0D-8C96-AE053BB8EF0F}"/>
              </a:ext>
            </a:extLst>
          </p:cNvPr>
          <p:cNvSpPr>
            <a:spLocks noGrp="1"/>
          </p:cNvSpPr>
          <p:nvPr>
            <p:ph sz="half" idx="1"/>
          </p:nvPr>
        </p:nvSpPr>
        <p:spPr>
          <a:xfrm>
            <a:off x="616487" y="2182436"/>
            <a:ext cx="4253895" cy="4299047"/>
          </a:xfrm>
        </p:spPr>
        <p:txBody>
          <a:bodyPr>
            <a:normAutofit fontScale="70000" lnSpcReduction="20000"/>
          </a:bodyPr>
          <a:lstStyle/>
          <a:p>
            <a:pPr marL="257175" indent="-257175">
              <a:buFont typeface="+mj-lt"/>
              <a:buAutoNum type="arabicPeriod"/>
            </a:pPr>
            <a:r>
              <a:rPr lang="en-CA" sz="1900" b="1" kern="100" dirty="0">
                <a:latin typeface="Calibri" panose="020F0502020204030204" pitchFamily="34" charset="0"/>
                <a:ea typeface="Times New Roman" panose="02020603050405020304" pitchFamily="18" charset="0"/>
                <a:cs typeface="Times New Roman" panose="02020603050405020304" pitchFamily="18" charset="0"/>
              </a:rPr>
              <a:t>Member communication</a:t>
            </a:r>
          </a:p>
          <a:p>
            <a:pPr marL="557213" lvl="1"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Website updates, website management</a:t>
            </a:r>
          </a:p>
          <a:p>
            <a:pPr marL="557213" lvl="1"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Newsletters</a:t>
            </a:r>
          </a:p>
          <a:p>
            <a:pPr marL="557213" lvl="1"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Road condition updates (twitter, website)</a:t>
            </a:r>
          </a:p>
          <a:p>
            <a:pPr marL="361800" indent="-342900">
              <a:buFont typeface="+mj-lt"/>
              <a:buAutoNum type="arabicPeriod"/>
            </a:pPr>
            <a:r>
              <a:rPr lang="en-CA" sz="1900" b="1" kern="100" dirty="0">
                <a:latin typeface="Calibri" panose="020F0502020204030204" pitchFamily="34" charset="0"/>
                <a:cs typeface="Times New Roman" panose="02020603050405020304" pitchFamily="18" charset="0"/>
              </a:rPr>
              <a:t>Administration</a:t>
            </a:r>
          </a:p>
          <a:p>
            <a:pPr marL="557213" lvl="1" indent="-214313">
              <a:buSzPct val="90000"/>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Governance</a:t>
            </a:r>
          </a:p>
          <a:p>
            <a:pPr marL="557213" lvl="1" indent="-214313">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New member management</a:t>
            </a:r>
          </a:p>
          <a:p>
            <a:pPr marL="361800" indent="-342900">
              <a:buFont typeface="+mj-lt"/>
              <a:buAutoNum type="arabicPeriod"/>
            </a:pPr>
            <a:r>
              <a:rPr lang="en-CA" sz="1900" b="1" kern="100" dirty="0">
                <a:latin typeface="Calibri" panose="020F0502020204030204" pitchFamily="34" charset="0"/>
                <a:cs typeface="Times New Roman" panose="02020603050405020304" pitchFamily="18" charset="0"/>
              </a:rPr>
              <a:t>AGM preparation and execution</a:t>
            </a:r>
            <a:endParaRPr lang="en-CA" sz="2200" b="1" kern="100" dirty="0">
              <a:latin typeface="Calibri" panose="020F0502020204030204" pitchFamily="34" charset="0"/>
              <a:ea typeface="Times New Roman" panose="02020603050405020304" pitchFamily="18" charset="0"/>
              <a:cs typeface="Times New Roman" panose="02020603050405020304" pitchFamily="18" charset="0"/>
            </a:endParaRPr>
          </a:p>
          <a:p>
            <a:pPr marL="361800" indent="-342900">
              <a:buFont typeface="+mj-lt"/>
              <a:buAutoNum type="arabicPeriod"/>
            </a:pPr>
            <a:r>
              <a:rPr lang="en-CA" sz="1900" b="1" kern="100" dirty="0">
                <a:latin typeface="Calibri" panose="020F0502020204030204" pitchFamily="34" charset="0"/>
                <a:cs typeface="Times New Roman" panose="02020603050405020304" pitchFamily="18" charset="0"/>
              </a:rPr>
              <a:t>Vendor Management</a:t>
            </a:r>
          </a:p>
          <a:p>
            <a:pPr marL="361800" indent="-342900">
              <a:buFont typeface="+mj-lt"/>
              <a:buAutoNum type="arabicPeriod"/>
            </a:pPr>
            <a:r>
              <a:rPr lang="en-CA" sz="1900" b="1" kern="100" dirty="0">
                <a:latin typeface="Calibri" panose="020F0502020204030204" pitchFamily="34" charset="0"/>
                <a:cs typeface="Times New Roman" panose="02020603050405020304" pitchFamily="18" charset="0"/>
              </a:rPr>
              <a:t>Road Maintenance, upgrades</a:t>
            </a:r>
          </a:p>
          <a:p>
            <a:pPr marL="685800" lvl="1" indent="-342900">
              <a:buFont typeface="Courier New" panose="02070309020205020404" pitchFamily="49" charset="0"/>
              <a:buChar char="o"/>
            </a:pPr>
            <a:r>
              <a:rPr lang="en-CA" b="1" kern="100" dirty="0">
                <a:latin typeface="Calibri" panose="020F0502020204030204" pitchFamily="34" charset="0"/>
                <a:cs typeface="Times New Roman" panose="02020603050405020304" pitchFamily="18" charset="0"/>
              </a:rPr>
              <a:t>Summer Maintenance (grading, gravel, potholes)</a:t>
            </a:r>
          </a:p>
          <a:p>
            <a:pPr marL="685800" lvl="1" indent="-342900">
              <a:buFont typeface="Courier New" panose="02070309020205020404" pitchFamily="49" charset="0"/>
              <a:buChar char="o"/>
            </a:pPr>
            <a:r>
              <a:rPr lang="en-CA" b="1" kern="100" dirty="0">
                <a:latin typeface="Calibri" panose="020F0502020204030204" pitchFamily="34" charset="0"/>
                <a:cs typeface="Times New Roman" panose="02020603050405020304" pitchFamily="18" charset="0"/>
              </a:rPr>
              <a:t>Winter Maintenance (Plowing, sanding)</a:t>
            </a:r>
          </a:p>
          <a:p>
            <a:pPr marL="342900" indent="-342900">
              <a:buFont typeface="+mj-lt"/>
              <a:buAutoNum type="arabicPeriod"/>
            </a:pPr>
            <a:r>
              <a:rPr lang="en-CA" sz="1900" b="1" kern="100" dirty="0">
                <a:latin typeface="Calibri" panose="020F0502020204030204" pitchFamily="34" charset="0"/>
                <a:ea typeface="Times New Roman" panose="02020603050405020304" pitchFamily="18" charset="0"/>
                <a:cs typeface="Times New Roman" panose="02020603050405020304" pitchFamily="18" charset="0"/>
              </a:rPr>
              <a:t>Financial Management</a:t>
            </a:r>
            <a:r>
              <a:rPr lang="en-CA" sz="1900" kern="100" dirty="0">
                <a:latin typeface="Calibri" panose="020F0502020204030204" pitchFamily="34" charset="0"/>
                <a:ea typeface="Times New Roman" panose="02020603050405020304" pitchFamily="18" charset="0"/>
                <a:cs typeface="Times New Roman" panose="02020603050405020304" pitchFamily="18" charset="0"/>
              </a:rPr>
              <a:t> </a:t>
            </a:r>
          </a:p>
          <a:p>
            <a:pPr marL="557213" lvl="1" indent="-214313">
              <a:buFont typeface="Courier New" panose="02070309020205020404" pitchFamily="49" charset="0"/>
              <a:buChar char="o"/>
            </a:pPr>
            <a:r>
              <a:rPr lang="en-CA" kern="100" dirty="0">
                <a:latin typeface="Calibri" panose="020F0502020204030204" pitchFamily="34" charset="0"/>
                <a:ea typeface="Times New Roman" panose="02020603050405020304" pitchFamily="18" charset="0"/>
                <a:cs typeface="Times New Roman" panose="02020603050405020304" pitchFamily="18" charset="0"/>
              </a:rPr>
              <a:t>Annual billing and collections (140 members)</a:t>
            </a:r>
            <a:r>
              <a:rPr lang="en-CA" kern="100" dirty="0">
                <a:latin typeface="Calibri" panose="020F0502020204030204" pitchFamily="34" charset="0"/>
                <a:cs typeface="Times New Roman" panose="02020603050405020304" pitchFamily="18" charset="0"/>
              </a:rPr>
              <a:t>	</a:t>
            </a:r>
          </a:p>
          <a:p>
            <a:pPr marL="557213" lvl="1" indent="-214313">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Banking and investments</a:t>
            </a:r>
          </a:p>
          <a:p>
            <a:pPr marL="557213" lvl="1" indent="-214313">
              <a:buFont typeface="Courier New" panose="02070309020205020404" pitchFamily="49" charset="0"/>
              <a:buChar char="o"/>
            </a:pPr>
            <a:r>
              <a:rPr lang="en-CA" kern="100" dirty="0">
                <a:latin typeface="Calibri" panose="020F0502020204030204" pitchFamily="34" charset="0"/>
                <a:cs typeface="Times New Roman" panose="02020603050405020304" pitchFamily="18" charset="0"/>
              </a:rPr>
              <a:t>Forecasting and financial reporting</a:t>
            </a:r>
            <a:endParaRPr lang="en-CA" b="1" kern="100" dirty="0">
              <a:latin typeface="Calibri" panose="020F0502020204030204" pitchFamily="34" charset="0"/>
              <a:cs typeface="Times New Roman" panose="02020603050405020304" pitchFamily="18" charset="0"/>
            </a:endParaRPr>
          </a:p>
          <a:p>
            <a:pPr marL="0" indent="0">
              <a:buNone/>
            </a:pPr>
            <a:endParaRPr lang="en-CA" sz="1650" kern="100" dirty="0">
              <a:latin typeface="Calibri" panose="020F0502020204030204" pitchFamily="34" charset="0"/>
              <a:cs typeface="Times New Roman" panose="02020603050405020304" pitchFamily="18" charset="0"/>
            </a:endParaRPr>
          </a:p>
          <a:p>
            <a:endParaRPr lang="en-CA" sz="1350" kern="100" dirty="0">
              <a:latin typeface="Calibri" panose="020F0502020204030204" pitchFamily="34"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B2EB0383-6484-1092-B67A-8996B387EC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80401535"/>
      </p:ext>
    </p:extLst>
  </p:cSld>
  <p:clrMapOvr>
    <a:masterClrMapping/>
  </p:clrMapOvr>
  <mc:AlternateContent xmlns:mc="http://schemas.openxmlformats.org/markup-compatibility/2006" xmlns:p14="http://schemas.microsoft.com/office/powerpoint/2010/main">
    <mc:Choice Requires="p14">
      <p:transition spd="slow" p14:dur="2000" advTm="96731"/>
    </mc:Choice>
    <mc:Fallback xmlns="">
      <p:transition spd="slow" advTm="9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670D-7713-20A0-3E32-F582539423BC}"/>
              </a:ext>
            </a:extLst>
          </p:cNvPr>
          <p:cNvSpPr>
            <a:spLocks noGrp="1"/>
          </p:cNvSpPr>
          <p:nvPr>
            <p:ph type="title"/>
          </p:nvPr>
        </p:nvSpPr>
        <p:spPr>
          <a:xfrm>
            <a:off x="435895" y="1479175"/>
            <a:ext cx="8272212" cy="687049"/>
          </a:xfrm>
        </p:spPr>
        <p:txBody>
          <a:bodyPr>
            <a:noAutofit/>
          </a:bodyPr>
          <a:lstStyle/>
          <a:p>
            <a:r>
              <a:rPr lang="en-CA" kern="100" dirty="0">
                <a:ea typeface="Times New Roman" panose="02020603050405020304" pitchFamily="18" charset="0"/>
                <a:cs typeface="Times New Roman" panose="02020603050405020304" pitchFamily="18" charset="0"/>
              </a:rPr>
              <a:t>Summer &amp; Winter Maintenance</a:t>
            </a:r>
            <a:br>
              <a:rPr lang="en-CA" kern="100" dirty="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3C93192-CC16-68D4-84F1-86355ADC5D91}"/>
              </a:ext>
            </a:extLst>
          </p:cNvPr>
          <p:cNvSpPr>
            <a:spLocks noGrp="1"/>
          </p:cNvSpPr>
          <p:nvPr>
            <p:ph sz="half" idx="1"/>
          </p:nvPr>
        </p:nvSpPr>
        <p:spPr>
          <a:xfrm>
            <a:off x="435895" y="1871869"/>
            <a:ext cx="4066793" cy="3633047"/>
          </a:xfrm>
        </p:spPr>
        <p:txBody>
          <a:bodyPr>
            <a:noAutofit/>
          </a:bodyPr>
          <a:lstStyle/>
          <a:p>
            <a:pPr marL="0" indent="0">
              <a:buNone/>
            </a:pPr>
            <a:r>
              <a:rPr lang="en-CA" sz="1500" b="1" u="sng" kern="100" dirty="0">
                <a:latin typeface="Calibri" panose="020F0502020204030204" pitchFamily="34" charset="0"/>
                <a:ea typeface="Times New Roman" panose="02020603050405020304" pitchFamily="18" charset="0"/>
                <a:cs typeface="Times New Roman" panose="02020603050405020304" pitchFamily="18" charset="0"/>
              </a:rPr>
              <a:t>SUMMER MAINTENANCE</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Al Mansell  - Contractor for 30 years</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Local operation</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Grader by the bridge</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3 years of programmed gravel with sand fines.</a:t>
            </a:r>
          </a:p>
          <a:p>
            <a:pPr marL="257175" indent="-257175">
              <a:buFont typeface="Symbol" panose="05050102010706020507" pitchFamily="18" charset="2"/>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6 annual gradings - Planned</a:t>
            </a:r>
          </a:p>
          <a:p>
            <a:pPr marL="557213" lvl="1" indent="-214313">
              <a:buFont typeface="Courier New" panose="02070309020205020404" pitchFamily="49" charset="0"/>
              <a:buChar char="o"/>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Spring is a difficult time</a:t>
            </a:r>
          </a:p>
          <a:p>
            <a:pPr marL="857250" lvl="2" indent="-171450">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Thaw – Freeze road</a:t>
            </a:r>
          </a:p>
          <a:p>
            <a:pPr marL="857250" lvl="2" indent="-171450">
              <a:buFont typeface="Wingdings" panose="05000000000000000000"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Potholes and bogs pits</a:t>
            </a: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85800" lvl="2" indent="0">
              <a:buNone/>
            </a:pP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366A3446-C914-9305-8746-AAD5003F8930}"/>
              </a:ext>
            </a:extLst>
          </p:cNvPr>
          <p:cNvSpPr>
            <a:spLocks noGrp="1"/>
          </p:cNvSpPr>
          <p:nvPr>
            <p:ph sz="half" idx="2"/>
          </p:nvPr>
        </p:nvSpPr>
        <p:spPr>
          <a:xfrm>
            <a:off x="4338919" y="1838876"/>
            <a:ext cx="4066794" cy="3633047"/>
          </a:xfrm>
        </p:spPr>
        <p:txBody>
          <a:bodyPr>
            <a:normAutofit/>
          </a:bodyPr>
          <a:lstStyle/>
          <a:p>
            <a:pPr marL="342900" lvl="1" indent="0">
              <a:buNone/>
            </a:pPr>
            <a:r>
              <a:rPr lang="en-CA" sz="1500" b="1" u="sng" kern="100" dirty="0">
                <a:latin typeface="Calibri" panose="020F0502020204030204" pitchFamily="34" charset="0"/>
                <a:ea typeface="Times New Roman" panose="02020603050405020304" pitchFamily="18" charset="0"/>
                <a:cs typeface="Times New Roman" panose="02020603050405020304" pitchFamily="18" charset="0"/>
              </a:rPr>
              <a:t>WINTER ROAD OPERATIONS</a:t>
            </a:r>
          </a:p>
          <a:p>
            <a:pPr marL="541338" lvl="2" indent="-400050">
              <a:buSzPct val="150000"/>
              <a:buFont typeface="Arial" panose="020B0604020202020204" pitchFamily="34" charset="0"/>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Wes Lake – Contractor</a:t>
            </a:r>
          </a:p>
          <a:p>
            <a:pPr marL="541338" lvl="2" indent="-400050">
              <a:buSzPct val="150000"/>
              <a:buFont typeface="Arial" panose="020B0604020202020204" pitchFamily="34" charset="0"/>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Local Operation</a:t>
            </a: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541338" lvl="2" indent="-400050">
              <a:buSzPct val="150000"/>
              <a:buFont typeface="Arial" panose="020B0604020202020204" pitchFamily="34" charset="0"/>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Snow Plowing – fixed  contract with Wes Lake ( 3 years )</a:t>
            </a:r>
          </a:p>
          <a:p>
            <a:pPr marL="541338" lvl="2" indent="-400050">
              <a:buSzPct val="150000"/>
              <a:buFont typeface="Arial" panose="020B0604020202020204" pitchFamily="34" charset="0"/>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Traffic volumes change the snow into a skating rink.</a:t>
            </a:r>
          </a:p>
          <a:p>
            <a:pPr marL="541338" lvl="2" indent="-400050">
              <a:buSzPct val="150000"/>
              <a:buFont typeface="Arial" panose="020B0604020202020204" pitchFamily="34" charset="0"/>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Sanding – we pay for spreading the sand - $400 per load</a:t>
            </a:r>
          </a:p>
          <a:p>
            <a:pPr marL="541338" lvl="3" indent="-400050">
              <a:buSzPct val="150000"/>
              <a:buFont typeface="Arial" panose="020B0604020202020204" pitchFamily="34" charset="0"/>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Municipality provides it “free” </a:t>
            </a:r>
          </a:p>
          <a:p>
            <a:pPr marL="541338" lvl="4" indent="-400050">
              <a:buSzPct val="150000"/>
              <a:buFont typeface="Arial" panose="020B0604020202020204" pitchFamily="34" charset="0"/>
              <a:buChar char="•"/>
            </a:pPr>
            <a:r>
              <a:rPr lang="en-CA" sz="1500" kern="100" dirty="0">
                <a:latin typeface="Calibri" panose="020F0502020204030204" pitchFamily="34" charset="0"/>
                <a:ea typeface="Times New Roman" panose="02020603050405020304" pitchFamily="18" charset="0"/>
                <a:cs typeface="Times New Roman" panose="02020603050405020304" pitchFamily="18" charset="0"/>
              </a:rPr>
              <a:t>( nothing is free with a government)</a:t>
            </a:r>
          </a:p>
        </p:txBody>
      </p:sp>
      <p:pic>
        <p:nvPicPr>
          <p:cNvPr id="9" name="Audio 8">
            <a:hlinkClick r:id="" action="ppaction://media"/>
            <a:extLst>
              <a:ext uri="{FF2B5EF4-FFF2-40B4-BE49-F238E27FC236}">
                <a16:creationId xmlns:a16="http://schemas.microsoft.com/office/drawing/2014/main" id="{CDC87035-4EC5-6675-DA28-6888BEAFE7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16881194"/>
      </p:ext>
    </p:extLst>
  </p:cSld>
  <p:clrMapOvr>
    <a:masterClrMapping/>
  </p:clrMapOvr>
  <mc:AlternateContent xmlns:mc="http://schemas.openxmlformats.org/markup-compatibility/2006" xmlns:p14="http://schemas.microsoft.com/office/powerpoint/2010/main">
    <mc:Choice Requires="p14">
      <p:transition spd="slow" p14:dur="2000" advTm="85442"/>
    </mc:Choice>
    <mc:Fallback xmlns="">
      <p:transition spd="slow" advTm="8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DFFE-58AA-AE46-9A0C-8791B317246D}"/>
              </a:ext>
            </a:extLst>
          </p:cNvPr>
          <p:cNvSpPr>
            <a:spLocks noGrp="1"/>
          </p:cNvSpPr>
          <p:nvPr>
            <p:ph type="title"/>
          </p:nvPr>
        </p:nvSpPr>
        <p:spPr>
          <a:xfrm>
            <a:off x="391069" y="926272"/>
            <a:ext cx="8272212" cy="723232"/>
          </a:xfrm>
        </p:spPr>
        <p:txBody>
          <a:bodyPr>
            <a:normAutofit/>
          </a:bodyPr>
          <a:lstStyle/>
          <a:p>
            <a:r>
              <a:rPr lang="en-US" dirty="0"/>
              <a:t>New Bridge Contract with the MNRF</a:t>
            </a:r>
          </a:p>
        </p:txBody>
      </p:sp>
      <p:sp>
        <p:nvSpPr>
          <p:cNvPr id="3" name="Content Placeholder 2">
            <a:extLst>
              <a:ext uri="{FF2B5EF4-FFF2-40B4-BE49-F238E27FC236}">
                <a16:creationId xmlns:a16="http://schemas.microsoft.com/office/drawing/2014/main" id="{E4E60AE1-395F-4045-41C3-17689B30709B}"/>
              </a:ext>
            </a:extLst>
          </p:cNvPr>
          <p:cNvSpPr>
            <a:spLocks noGrp="1"/>
          </p:cNvSpPr>
          <p:nvPr>
            <p:ph idx="1"/>
          </p:nvPr>
        </p:nvSpPr>
        <p:spPr>
          <a:xfrm>
            <a:off x="435895" y="2193749"/>
            <a:ext cx="8272211" cy="3678303"/>
          </a:xfrm>
        </p:spPr>
        <p:txBody>
          <a:bodyPr>
            <a:normAutofit/>
          </a:bodyPr>
          <a:lstStyle/>
          <a:p>
            <a:pPr marL="628650" lvl="1" indent="-285750"/>
            <a:r>
              <a:rPr lang="en-CA" sz="1500" b="1" kern="100" dirty="0">
                <a:latin typeface="Calibri" panose="020F0502020204030204" pitchFamily="34" charset="0"/>
                <a:ea typeface="Times New Roman" panose="02020603050405020304" pitchFamily="18" charset="0"/>
                <a:cs typeface="Times New Roman" panose="02020603050405020304" pitchFamily="18" charset="0"/>
              </a:rPr>
              <a:t>The Bridge</a:t>
            </a:r>
          </a:p>
          <a:p>
            <a:pPr marL="971550" lvl="2" indent="-285750">
              <a:buFont typeface="Wingdings"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Ministry of Natural Resources  lease agreement </a:t>
            </a:r>
          </a:p>
          <a:p>
            <a:pPr marL="857250" lvl="2" indent="-171450">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30 years </a:t>
            </a:r>
          </a:p>
          <a:p>
            <a:pPr marL="857250" lvl="2" indent="-171450">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Fee from $226 per year  to $1,926 per year</a:t>
            </a:r>
          </a:p>
          <a:p>
            <a:pPr lvl="1">
              <a:buFont typeface="Wingdings" panose="05000000000000000000" pitchFamily="2" charset="2"/>
              <a:buChar char=""/>
            </a:pPr>
            <a:r>
              <a:rPr lang="en-CA" sz="1500" b="1" kern="100" dirty="0">
                <a:latin typeface="Calibri" panose="020F0502020204030204" pitchFamily="34" charset="0"/>
                <a:ea typeface="Times New Roman" panose="02020603050405020304" pitchFamily="18" charset="0"/>
                <a:cs typeface="Times New Roman" panose="02020603050405020304" pitchFamily="18" charset="0"/>
              </a:rPr>
              <a:t>The Road</a:t>
            </a:r>
          </a:p>
          <a:p>
            <a:pPr lvl="2">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Land use </a:t>
            </a:r>
            <a:r>
              <a:rPr lang="en-CA" kern="100" dirty="0">
                <a:latin typeface="Calibri" panose="020F0502020204030204" pitchFamily="34" charset="0"/>
                <a:ea typeface="Times New Roman" panose="02020603050405020304" pitchFamily="18" charset="0"/>
                <a:cs typeface="Times New Roman" panose="02020603050405020304" pitchFamily="18" charset="0"/>
              </a:rPr>
              <a:t>permit </a:t>
            </a:r>
          </a:p>
          <a:p>
            <a:pPr lvl="2">
              <a:buFont typeface="Wingdings" panose="05000000000000000000" pitchFamily="2" charset="2"/>
              <a:buChar char=""/>
            </a:pPr>
            <a:r>
              <a:rPr lang="en-CA" kern="100" dirty="0">
                <a:effectLst/>
                <a:latin typeface="Calibri" panose="020F0502020204030204" pitchFamily="34" charset="0"/>
                <a:ea typeface="Times New Roman" panose="02020603050405020304" pitchFamily="18" charset="0"/>
                <a:cs typeface="Times New Roman" panose="02020603050405020304" pitchFamily="18" charset="0"/>
              </a:rPr>
              <a:t>No fee</a:t>
            </a:r>
          </a:p>
          <a:p>
            <a:pPr lvl="2">
              <a:buFont typeface="Wingdings" panose="05000000000000000000" pitchFamily="2" charset="2"/>
              <a:buChar char=""/>
            </a:pPr>
            <a:r>
              <a:rPr lang="en-CA" kern="100" dirty="0">
                <a:latin typeface="Calibri" panose="020F0502020204030204" pitchFamily="34" charset="0"/>
                <a:ea typeface="Times New Roman" panose="02020603050405020304" pitchFamily="18" charset="0"/>
                <a:cs typeface="Times New Roman" panose="02020603050405020304" pitchFamily="18" charset="0"/>
              </a:rPr>
              <a:t>Must allow access to the general public</a:t>
            </a:r>
            <a:endParaRPr lang="en-CA"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
            </a:pPr>
            <a:endParaRPr lang="en-CA" b="1"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500" dirty="0"/>
          </a:p>
        </p:txBody>
      </p:sp>
      <p:pic>
        <p:nvPicPr>
          <p:cNvPr id="8" name="Audio 7">
            <a:hlinkClick r:id="" action="ppaction://media"/>
            <a:extLst>
              <a:ext uri="{FF2B5EF4-FFF2-40B4-BE49-F238E27FC236}">
                <a16:creationId xmlns:a16="http://schemas.microsoft.com/office/drawing/2014/main" id="{CB808A82-9030-1C9C-8CEF-3EBCD15184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49279228"/>
      </p:ext>
    </p:extLst>
  </p:cSld>
  <p:clrMapOvr>
    <a:masterClrMapping/>
  </p:clrMapOvr>
  <mc:AlternateContent xmlns:mc="http://schemas.openxmlformats.org/markup-compatibility/2006" xmlns:p14="http://schemas.microsoft.com/office/powerpoint/2010/main">
    <mc:Choice Requires="p14">
      <p:transition spd="slow" p14:dur="2000" advTm="49685"/>
    </mc:Choice>
    <mc:Fallback xmlns="">
      <p:transition spd="slow" advTm="4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CAC6E-C067-E81B-E0F2-F313070CF155}"/>
              </a:ext>
            </a:extLst>
          </p:cNvPr>
          <p:cNvSpPr>
            <a:spLocks noGrp="1"/>
          </p:cNvSpPr>
          <p:nvPr>
            <p:ph type="title"/>
          </p:nvPr>
        </p:nvSpPr>
        <p:spPr>
          <a:xfrm>
            <a:off x="319352" y="1102961"/>
            <a:ext cx="8272212" cy="494401"/>
          </a:xfrm>
        </p:spPr>
        <p:txBody>
          <a:bodyPr>
            <a:noAutofit/>
          </a:bodyPr>
          <a:lstStyle/>
          <a:p>
            <a:r>
              <a:rPr lang="en-CA" kern="100" dirty="0">
                <a:ea typeface="Times New Roman" panose="02020603050405020304" pitchFamily="18" charset="0"/>
                <a:cs typeface="Times New Roman" panose="02020603050405020304" pitchFamily="18" charset="0"/>
              </a:rPr>
              <a:t> Current 2022-2023 Board of Directors</a:t>
            </a:r>
            <a:endParaRPr lang="en-CA" dirty="0"/>
          </a:p>
        </p:txBody>
      </p:sp>
      <p:graphicFrame>
        <p:nvGraphicFramePr>
          <p:cNvPr id="7" name="Table 7">
            <a:extLst>
              <a:ext uri="{FF2B5EF4-FFF2-40B4-BE49-F238E27FC236}">
                <a16:creationId xmlns:a16="http://schemas.microsoft.com/office/drawing/2014/main" id="{DF013019-8FDC-285B-BE8F-305A11106B34}"/>
              </a:ext>
            </a:extLst>
          </p:cNvPr>
          <p:cNvGraphicFramePr>
            <a:graphicFrameLocks noGrp="1"/>
          </p:cNvGraphicFramePr>
          <p:nvPr/>
        </p:nvGraphicFramePr>
        <p:xfrm>
          <a:off x="1353856" y="2225586"/>
          <a:ext cx="6939436" cy="3307080"/>
        </p:xfrm>
        <a:graphic>
          <a:graphicData uri="http://schemas.openxmlformats.org/drawingml/2006/table">
            <a:tbl>
              <a:tblPr firstRow="1" bandRow="1">
                <a:tableStyleId>{5C22544A-7EE6-4342-B048-85BDC9FD1C3A}</a:tableStyleId>
              </a:tblPr>
              <a:tblGrid>
                <a:gridCol w="1843851">
                  <a:extLst>
                    <a:ext uri="{9D8B030D-6E8A-4147-A177-3AD203B41FA5}">
                      <a16:colId xmlns:a16="http://schemas.microsoft.com/office/drawing/2014/main" val="744183234"/>
                    </a:ext>
                  </a:extLst>
                </a:gridCol>
                <a:gridCol w="2079409">
                  <a:extLst>
                    <a:ext uri="{9D8B030D-6E8A-4147-A177-3AD203B41FA5}">
                      <a16:colId xmlns:a16="http://schemas.microsoft.com/office/drawing/2014/main" val="1580514669"/>
                    </a:ext>
                  </a:extLst>
                </a:gridCol>
                <a:gridCol w="1508088">
                  <a:extLst>
                    <a:ext uri="{9D8B030D-6E8A-4147-A177-3AD203B41FA5}">
                      <a16:colId xmlns:a16="http://schemas.microsoft.com/office/drawing/2014/main" val="718979882"/>
                    </a:ext>
                  </a:extLst>
                </a:gridCol>
                <a:gridCol w="1508088">
                  <a:extLst>
                    <a:ext uri="{9D8B030D-6E8A-4147-A177-3AD203B41FA5}">
                      <a16:colId xmlns:a16="http://schemas.microsoft.com/office/drawing/2014/main" val="1974153465"/>
                    </a:ext>
                  </a:extLst>
                </a:gridCol>
              </a:tblGrid>
              <a:tr h="464203">
                <a:tc>
                  <a:txBody>
                    <a:bodyPr/>
                    <a:lstStyle/>
                    <a:p>
                      <a:endParaRPr lang="en-CA" sz="1400" dirty="0"/>
                    </a:p>
                  </a:txBody>
                  <a:tcPr marL="68580" marR="68580" marT="34290" marB="34290"/>
                </a:tc>
                <a:tc>
                  <a:txBody>
                    <a:bodyPr/>
                    <a:lstStyle/>
                    <a:p>
                      <a:endParaRPr lang="en-CA" sz="1400" dirty="0"/>
                    </a:p>
                    <a:p>
                      <a:r>
                        <a:rPr lang="en-CA" sz="1400" dirty="0"/>
                        <a:t>Position</a:t>
                      </a:r>
                    </a:p>
                  </a:txBody>
                  <a:tcPr marL="68580" marR="68580" marT="34290" marB="34290"/>
                </a:tc>
                <a:tc>
                  <a:txBody>
                    <a:bodyPr/>
                    <a:lstStyle/>
                    <a:p>
                      <a:r>
                        <a:rPr lang="en-CA" sz="1400" dirty="0"/>
                        <a:t>Cottage Location</a:t>
                      </a:r>
                    </a:p>
                  </a:txBody>
                  <a:tcPr marL="68580" marR="68580" marT="34290" marB="34290"/>
                </a:tc>
                <a:tc>
                  <a:txBody>
                    <a:bodyPr/>
                    <a:lstStyle/>
                    <a:p>
                      <a:r>
                        <a:rPr lang="en-CA" sz="1400" dirty="0"/>
                        <a:t>Time Left on the Board</a:t>
                      </a:r>
                    </a:p>
                  </a:txBody>
                  <a:tcPr marL="68580" marR="68580" marT="34290" marB="34290"/>
                </a:tc>
                <a:extLst>
                  <a:ext uri="{0D108BD9-81ED-4DB2-BD59-A6C34878D82A}">
                    <a16:rowId xmlns:a16="http://schemas.microsoft.com/office/drawing/2014/main" val="2809083835"/>
                  </a:ext>
                </a:extLst>
              </a:tr>
              <a:tr h="278522">
                <a:tc>
                  <a:txBody>
                    <a:bodyPr/>
                    <a:lstStyle/>
                    <a:p>
                      <a:pPr marL="0" lvl="0" indent="0">
                        <a:buFont typeface="Symbol" panose="05050102010706020507" pitchFamily="18" charset="2"/>
                        <a:buNone/>
                      </a:pPr>
                      <a:r>
                        <a:rPr lang="en-CA" sz="1500" kern="100" dirty="0">
                          <a:effectLst/>
                          <a:latin typeface="Calibri" panose="020F0502020204030204" pitchFamily="34" charset="0"/>
                          <a:ea typeface="Times New Roman" panose="02020603050405020304" pitchFamily="18" charset="0"/>
                          <a:cs typeface="Times New Roman" panose="02020603050405020304" pitchFamily="18" charset="0"/>
                        </a:rPr>
                        <a:t>Don Bartley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t>Road Manager</a:t>
                      </a:r>
                    </a:p>
                  </a:txBody>
                  <a:tcPr marL="68580" marR="68580" marT="34290" marB="34290"/>
                </a:tc>
                <a:tc>
                  <a:txBody>
                    <a:bodyPr/>
                    <a:lstStyle/>
                    <a:p>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Spur 6 </a:t>
                      </a:r>
                      <a:endParaRPr lang="en-CA" sz="1400" dirty="0"/>
                    </a:p>
                  </a:txBody>
                  <a:tcPr marL="68580" marR="68580" marT="34290" marB="34290"/>
                </a:tc>
                <a:tc>
                  <a:txBody>
                    <a:bodyPr/>
                    <a:lstStyle/>
                    <a:p>
                      <a:r>
                        <a:rPr lang="en-CA" sz="1400" dirty="0"/>
                        <a:t>2 years</a:t>
                      </a:r>
                    </a:p>
                  </a:txBody>
                  <a:tcPr marL="68580" marR="68580" marT="34290" marB="34290"/>
                </a:tc>
                <a:extLst>
                  <a:ext uri="{0D108BD9-81ED-4DB2-BD59-A6C34878D82A}">
                    <a16:rowId xmlns:a16="http://schemas.microsoft.com/office/drawing/2014/main" val="3778604289"/>
                  </a:ext>
                </a:extLst>
              </a:tr>
              <a:tr h="278522">
                <a:tc>
                  <a:txBody>
                    <a:bodyPr/>
                    <a:lstStyle/>
                    <a:p>
                      <a:pPr marL="0" lvl="0" indent="0">
                        <a:buFont typeface="Symbol" panose="05050102010706020507" pitchFamily="18" charset="2"/>
                        <a:buNone/>
                      </a:pPr>
                      <a:r>
                        <a:rPr lang="en-CA" sz="1500" kern="100" dirty="0">
                          <a:effectLst/>
                          <a:latin typeface="Calibri" panose="020F0502020204030204" pitchFamily="34" charset="0"/>
                          <a:ea typeface="Times New Roman" panose="02020603050405020304" pitchFamily="18" charset="0"/>
                          <a:cs typeface="Times New Roman" panose="02020603050405020304" pitchFamily="18" charset="0"/>
                        </a:rPr>
                        <a:t>Robert </a:t>
                      </a:r>
                      <a:r>
                        <a:rPr lang="en-CA" sz="1500" kern="100" dirty="0" err="1">
                          <a:effectLst/>
                          <a:latin typeface="Calibri" panose="020F0502020204030204" pitchFamily="34" charset="0"/>
                          <a:ea typeface="Times New Roman" panose="02020603050405020304" pitchFamily="18" charset="0"/>
                          <a:cs typeface="Times New Roman" panose="02020603050405020304" pitchFamily="18" charset="0"/>
                        </a:rPr>
                        <a:t>Brazzell</a:t>
                      </a:r>
                      <a:endParaRPr lang="en-CA"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Governance</a:t>
                      </a:r>
                    </a:p>
                  </a:txBody>
                  <a:tcPr marL="68580" marR="68580" marT="34290" marB="34290"/>
                </a:tc>
                <a:tc>
                  <a:txBody>
                    <a:bodyPr/>
                    <a:lstStyle/>
                    <a:p>
                      <a:r>
                        <a:rPr lang="en-CA" sz="1400" dirty="0"/>
                        <a:t>FR - 130</a:t>
                      </a:r>
                    </a:p>
                  </a:txBody>
                  <a:tcPr marL="68580" marR="68580" marT="34290" marB="34290"/>
                </a:tc>
                <a:tc>
                  <a:txBody>
                    <a:bodyPr/>
                    <a:lstStyle/>
                    <a:p>
                      <a:r>
                        <a:rPr lang="en-CA" sz="1400" dirty="0"/>
                        <a:t>2 years</a:t>
                      </a:r>
                    </a:p>
                  </a:txBody>
                  <a:tcPr marL="68580" marR="68580" marT="34290" marB="34290"/>
                </a:tc>
                <a:extLst>
                  <a:ext uri="{0D108BD9-81ED-4DB2-BD59-A6C34878D82A}">
                    <a16:rowId xmlns:a16="http://schemas.microsoft.com/office/drawing/2014/main" val="2734460376"/>
                  </a:ext>
                </a:extLst>
              </a:tr>
              <a:tr h="278522">
                <a:tc>
                  <a:txBody>
                    <a:bodyPr/>
                    <a:lstStyle/>
                    <a:p>
                      <a:pPr marL="0" lvl="0" indent="0">
                        <a:buFont typeface="Symbol" panose="05050102010706020507" pitchFamily="18" charset="2"/>
                        <a:buNone/>
                      </a:pPr>
                      <a:r>
                        <a:rPr lang="en-CA" sz="1500" kern="100" dirty="0">
                          <a:effectLst/>
                          <a:latin typeface="Calibri" panose="020F0502020204030204" pitchFamily="34" charset="0"/>
                          <a:ea typeface="Times New Roman" panose="02020603050405020304" pitchFamily="18" charset="0"/>
                          <a:cs typeface="Times New Roman" panose="02020603050405020304" pitchFamily="18" charset="0"/>
                        </a:rPr>
                        <a:t>Ian Colquhoun</a:t>
                      </a:r>
                      <a:endParaRPr lang="en-CA"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Secretary &amp; Environment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Spur 7</a:t>
                      </a:r>
                    </a:p>
                  </a:txBody>
                  <a:tcPr marL="68580" marR="68580" marT="34290" marB="34290"/>
                </a:tc>
                <a:tc>
                  <a:txBody>
                    <a:bodyPr/>
                    <a:lstStyle/>
                    <a:p>
                      <a:r>
                        <a:rPr lang="en-CA" sz="1400" dirty="0"/>
                        <a:t>2 years</a:t>
                      </a:r>
                    </a:p>
                  </a:txBody>
                  <a:tcPr marL="68580" marR="68580" marT="34290" marB="34290"/>
                </a:tc>
                <a:extLst>
                  <a:ext uri="{0D108BD9-81ED-4DB2-BD59-A6C34878D82A}">
                    <a16:rowId xmlns:a16="http://schemas.microsoft.com/office/drawing/2014/main" val="604774355"/>
                  </a:ext>
                </a:extLst>
              </a:tr>
              <a:tr h="278522">
                <a:tc>
                  <a:txBody>
                    <a:bodyPr/>
                    <a:lstStyle/>
                    <a:p>
                      <a:pPr marL="0" lvl="0" indent="0">
                        <a:buFont typeface="Symbol" panose="05050102010706020507" pitchFamily="18" charset="2"/>
                        <a:buNone/>
                      </a:pPr>
                      <a:r>
                        <a:rPr lang="en-CA" sz="1500" kern="100" dirty="0">
                          <a:effectLst/>
                          <a:latin typeface="Calibri" panose="020F0502020204030204" pitchFamily="34" charset="0"/>
                          <a:ea typeface="Times New Roman" panose="02020603050405020304" pitchFamily="18" charset="0"/>
                          <a:cs typeface="Times New Roman" panose="02020603050405020304" pitchFamily="18" charset="0"/>
                        </a:rPr>
                        <a:t>Catherine Rice</a:t>
                      </a:r>
                      <a:endParaRPr lang="en-CA" sz="1400" dirty="0"/>
                    </a:p>
                  </a:txBody>
                  <a:tcPr marL="68580" marR="68580" marT="34290" marB="34290"/>
                </a:tc>
                <a:tc>
                  <a:txBody>
                    <a:bodyPr/>
                    <a:lstStyle/>
                    <a:p>
                      <a:r>
                        <a:rPr lang="en-CA" sz="1400" dirty="0"/>
                        <a:t>Finance</a:t>
                      </a:r>
                    </a:p>
                  </a:txBody>
                  <a:tcPr marL="68580" marR="68580" marT="34290" marB="34290"/>
                </a:tc>
                <a:tc>
                  <a:txBody>
                    <a:bodyPr/>
                    <a:lstStyle/>
                    <a:p>
                      <a:r>
                        <a:rPr lang="en-CA" sz="1400" dirty="0"/>
                        <a:t>FR - 130</a:t>
                      </a:r>
                    </a:p>
                  </a:txBody>
                  <a:tcPr marL="68580" marR="68580" marT="34290" marB="34290"/>
                </a:tc>
                <a:tc>
                  <a:txBody>
                    <a:bodyPr/>
                    <a:lstStyle/>
                    <a:p>
                      <a:r>
                        <a:rPr lang="en-CA" sz="1400" dirty="0"/>
                        <a:t>1 year</a:t>
                      </a:r>
                    </a:p>
                  </a:txBody>
                  <a:tcPr marL="68580" marR="68580" marT="34290" marB="34290"/>
                </a:tc>
                <a:extLst>
                  <a:ext uri="{0D108BD9-81ED-4DB2-BD59-A6C34878D82A}">
                    <a16:rowId xmlns:a16="http://schemas.microsoft.com/office/drawing/2014/main" val="2182910171"/>
                  </a:ext>
                </a:extLst>
              </a:tr>
              <a:tr h="264239">
                <a:tc>
                  <a:txBody>
                    <a:bodyPr/>
                    <a:lstStyle/>
                    <a:p>
                      <a:r>
                        <a:rPr lang="en-CA" sz="1400" dirty="0"/>
                        <a:t>Warren Markwart</a:t>
                      </a:r>
                    </a:p>
                  </a:txBody>
                  <a:tcPr marL="68580" marR="68580" marT="34290" marB="34290"/>
                </a:tc>
                <a:tc>
                  <a:txBody>
                    <a:bodyPr/>
                    <a:lstStyle/>
                    <a:p>
                      <a:r>
                        <a:rPr lang="en-CA" sz="1400" dirty="0"/>
                        <a:t>Chair</a:t>
                      </a:r>
                    </a:p>
                  </a:txBody>
                  <a:tcPr marL="68580" marR="68580" marT="34290" marB="34290"/>
                </a:tc>
                <a:tc>
                  <a:txBody>
                    <a:bodyPr/>
                    <a:lstStyle/>
                    <a:p>
                      <a:r>
                        <a:rPr lang="en-CA" sz="1400" dirty="0"/>
                        <a:t>Spur 4</a:t>
                      </a:r>
                    </a:p>
                  </a:txBody>
                  <a:tcPr marL="68580" marR="68580" marT="34290" marB="34290"/>
                </a:tc>
                <a:tc>
                  <a:txBody>
                    <a:bodyPr/>
                    <a:lstStyle/>
                    <a:p>
                      <a:r>
                        <a:rPr lang="en-CA" sz="1400" dirty="0"/>
                        <a:t>1 year</a:t>
                      </a:r>
                    </a:p>
                  </a:txBody>
                  <a:tcPr marL="68580" marR="68580" marT="34290" marB="34290"/>
                </a:tc>
                <a:extLst>
                  <a:ext uri="{0D108BD9-81ED-4DB2-BD59-A6C34878D82A}">
                    <a16:rowId xmlns:a16="http://schemas.microsoft.com/office/drawing/2014/main" val="4262180495"/>
                  </a:ext>
                </a:extLst>
              </a:tr>
              <a:tr h="464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effectLst/>
                          <a:latin typeface="Calibri" panose="020F0502020204030204" pitchFamily="34" charset="0"/>
                          <a:ea typeface="Times New Roman" panose="02020603050405020304" pitchFamily="18" charset="0"/>
                          <a:cs typeface="Times New Roman" panose="02020603050405020304" pitchFamily="18" charset="0"/>
                        </a:rPr>
                        <a:t>Suzanne </a:t>
                      </a:r>
                      <a:r>
                        <a:rPr lang="en-CA" sz="1400" kern="100" dirty="0" err="1">
                          <a:effectLst/>
                          <a:latin typeface="Calibri" panose="020F0502020204030204" pitchFamily="34" charset="0"/>
                          <a:ea typeface="Times New Roman" panose="02020603050405020304" pitchFamily="18" charset="0"/>
                          <a:cs typeface="Times New Roman" panose="02020603050405020304" pitchFamily="18" charset="0"/>
                        </a:rPr>
                        <a:t>Vanderkaden</a:t>
                      </a:r>
                      <a:endParaRPr lang="en-CA" sz="1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34290" marB="34290"/>
                </a:tc>
                <a:tc>
                  <a:txBody>
                    <a:bodyPr/>
                    <a:lstStyle/>
                    <a:p>
                      <a:r>
                        <a:rPr lang="en-CA" sz="1400" dirty="0"/>
                        <a:t>Communications &amp; Nominations</a:t>
                      </a:r>
                    </a:p>
                  </a:txBody>
                  <a:tcPr marL="68580" marR="68580" marT="34290" marB="34290"/>
                </a:tc>
                <a:tc>
                  <a:txBody>
                    <a:bodyPr/>
                    <a:lstStyle/>
                    <a:p>
                      <a:r>
                        <a:rPr lang="en-CA" sz="1400" dirty="0"/>
                        <a:t>FR - 130</a:t>
                      </a:r>
                    </a:p>
                  </a:txBody>
                  <a:tcPr marL="68580" marR="68580" marT="34290" marB="34290"/>
                </a:tc>
                <a:tc>
                  <a:txBody>
                    <a:bodyPr/>
                    <a:lstStyle/>
                    <a:p>
                      <a:r>
                        <a:rPr lang="en-CA" sz="1400" dirty="0"/>
                        <a:t>1 year</a:t>
                      </a:r>
                    </a:p>
                  </a:txBody>
                  <a:tcPr marL="68580" marR="68580" marT="34290" marB="34290"/>
                </a:tc>
                <a:extLst>
                  <a:ext uri="{0D108BD9-81ED-4DB2-BD59-A6C34878D82A}">
                    <a16:rowId xmlns:a16="http://schemas.microsoft.com/office/drawing/2014/main" val="2490285942"/>
                  </a:ext>
                </a:extLst>
              </a:tr>
              <a:tr h="264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Steve Quinlan </a:t>
                      </a:r>
                    </a:p>
                  </a:txBody>
                  <a:tcPr marL="68580" marR="68580" marT="34290" marB="34290"/>
                </a:tc>
                <a:tc>
                  <a:txBody>
                    <a:bodyPr/>
                    <a:lstStyle/>
                    <a:p>
                      <a:r>
                        <a:rPr lang="en-CA" sz="1400" dirty="0">
                          <a:solidFill>
                            <a:srgbClr val="002060"/>
                          </a:solidFill>
                        </a:rPr>
                        <a:t>Treasurer</a:t>
                      </a:r>
                    </a:p>
                  </a:txBody>
                  <a:tcPr marL="68580" marR="68580" marT="34290" marB="34290"/>
                </a:tc>
                <a:tc>
                  <a:txBody>
                    <a:bodyPr/>
                    <a:lstStyle/>
                    <a:p>
                      <a:r>
                        <a:rPr lang="en-CA" sz="1400" dirty="0">
                          <a:solidFill>
                            <a:srgbClr val="002060"/>
                          </a:solidFill>
                        </a:rPr>
                        <a:t>Spur 1A </a:t>
                      </a:r>
                    </a:p>
                  </a:txBody>
                  <a:tcPr marL="68580" marR="68580" marT="34290" marB="34290"/>
                </a:tc>
                <a:tc>
                  <a:txBody>
                    <a:bodyPr/>
                    <a:lstStyle/>
                    <a:p>
                      <a:r>
                        <a:rPr lang="en-CA" sz="1400" dirty="0">
                          <a:solidFill>
                            <a:srgbClr val="002060"/>
                          </a:solidFill>
                        </a:rPr>
                        <a:t>0 years / 3 years</a:t>
                      </a:r>
                    </a:p>
                  </a:txBody>
                  <a:tcPr marL="68580" marR="68580" marT="34290" marB="34290"/>
                </a:tc>
                <a:extLst>
                  <a:ext uri="{0D108BD9-81ED-4DB2-BD59-A6C34878D82A}">
                    <a16:rowId xmlns:a16="http://schemas.microsoft.com/office/drawing/2014/main" val="3532173711"/>
                  </a:ext>
                </a:extLst>
              </a:tr>
              <a:tr h="264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Robin Axon</a:t>
                      </a:r>
                    </a:p>
                  </a:txBody>
                  <a:tcPr marL="68580" marR="68580" marT="34290" marB="34290"/>
                </a:tc>
                <a:tc>
                  <a:txBody>
                    <a:bodyPr/>
                    <a:lstStyle/>
                    <a:p>
                      <a:r>
                        <a:rPr lang="en-CA" sz="1400" dirty="0">
                          <a:solidFill>
                            <a:srgbClr val="002060"/>
                          </a:solidFill>
                        </a:rPr>
                        <a:t>Vice Chair &amp; Finance</a:t>
                      </a:r>
                    </a:p>
                  </a:txBody>
                  <a:tcPr marL="68580" marR="68580" marT="34290" marB="34290"/>
                </a:tc>
                <a:tc>
                  <a:txBody>
                    <a:bodyPr/>
                    <a:lstStyle/>
                    <a:p>
                      <a:r>
                        <a:rPr lang="en-CA" sz="1400" dirty="0">
                          <a:solidFill>
                            <a:srgbClr val="002060"/>
                          </a:solidFill>
                        </a:rPr>
                        <a:t>Spur 8 </a:t>
                      </a:r>
                    </a:p>
                  </a:txBody>
                  <a:tcPr marL="68580" marR="68580" marT="34290" marB="34290"/>
                </a:tc>
                <a:tc>
                  <a:txBody>
                    <a:bodyPr/>
                    <a:lstStyle/>
                    <a:p>
                      <a:r>
                        <a:rPr lang="en-CA" sz="1400" dirty="0">
                          <a:solidFill>
                            <a:srgbClr val="002060"/>
                          </a:solidFill>
                        </a:rPr>
                        <a:t>0 years</a:t>
                      </a:r>
                    </a:p>
                  </a:txBody>
                  <a:tcPr marL="68580" marR="68580" marT="34290" marB="34290"/>
                </a:tc>
                <a:extLst>
                  <a:ext uri="{0D108BD9-81ED-4DB2-BD59-A6C34878D82A}">
                    <a16:rowId xmlns:a16="http://schemas.microsoft.com/office/drawing/2014/main" val="2310304043"/>
                  </a:ext>
                </a:extLst>
              </a:tr>
              <a:tr h="264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kern="1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Joel Kruzich</a:t>
                      </a:r>
                    </a:p>
                  </a:txBody>
                  <a:tcPr marL="68580" marR="68580" marT="34290" marB="34290"/>
                </a:tc>
                <a:tc>
                  <a:txBody>
                    <a:bodyPr/>
                    <a:lstStyle/>
                    <a:p>
                      <a:r>
                        <a:rPr lang="en-CA" sz="1400" dirty="0">
                          <a:solidFill>
                            <a:srgbClr val="002060"/>
                          </a:solidFill>
                        </a:rPr>
                        <a:t>Membership</a:t>
                      </a:r>
                    </a:p>
                  </a:txBody>
                  <a:tcPr marL="68580" marR="68580" marT="34290" marB="34290"/>
                </a:tc>
                <a:tc>
                  <a:txBody>
                    <a:bodyPr/>
                    <a:lstStyle/>
                    <a:p>
                      <a:r>
                        <a:rPr lang="en-CA" sz="1400" dirty="0">
                          <a:solidFill>
                            <a:srgbClr val="002060"/>
                          </a:solidFill>
                        </a:rPr>
                        <a:t>Spur 7 </a:t>
                      </a:r>
                    </a:p>
                  </a:txBody>
                  <a:tcPr marL="68580" marR="68580" marT="34290" marB="34290"/>
                </a:tc>
                <a:tc>
                  <a:txBody>
                    <a:bodyPr/>
                    <a:lstStyle/>
                    <a:p>
                      <a:r>
                        <a:rPr lang="en-CA" sz="1400" dirty="0">
                          <a:solidFill>
                            <a:srgbClr val="002060"/>
                          </a:solidFill>
                        </a:rPr>
                        <a:t>0 years</a:t>
                      </a:r>
                    </a:p>
                  </a:txBody>
                  <a:tcPr marL="68580" marR="68580" marT="34290" marB="34290"/>
                </a:tc>
                <a:extLst>
                  <a:ext uri="{0D108BD9-81ED-4DB2-BD59-A6C34878D82A}">
                    <a16:rowId xmlns:a16="http://schemas.microsoft.com/office/drawing/2014/main" val="674293647"/>
                  </a:ext>
                </a:extLst>
              </a:tr>
            </a:tbl>
          </a:graphicData>
        </a:graphic>
      </p:graphicFrame>
      <p:pic>
        <p:nvPicPr>
          <p:cNvPr id="2" name="Picture 1">
            <a:extLst>
              <a:ext uri="{FF2B5EF4-FFF2-40B4-BE49-F238E27FC236}">
                <a16:creationId xmlns:a16="http://schemas.microsoft.com/office/drawing/2014/main" id="{D3200AEB-B2F4-14F2-DD0D-7AA83CF15C57}"/>
              </a:ext>
            </a:extLst>
          </p:cNvPr>
          <p:cNvPicPr>
            <a:picLocks noChangeAspect="1"/>
          </p:cNvPicPr>
          <p:nvPr/>
        </p:nvPicPr>
        <p:blipFill>
          <a:blip r:embed="rId5"/>
          <a:stretch>
            <a:fillRect/>
          </a:stretch>
        </p:blipFill>
        <p:spPr>
          <a:xfrm>
            <a:off x="197782" y="4770668"/>
            <a:ext cx="1147109" cy="737170"/>
          </a:xfrm>
          <a:prstGeom prst="rect">
            <a:avLst/>
          </a:prstGeom>
        </p:spPr>
      </p:pic>
      <p:pic>
        <p:nvPicPr>
          <p:cNvPr id="18" name="Audio 17">
            <a:hlinkClick r:id="" action="ppaction://media"/>
            <a:extLst>
              <a:ext uri="{FF2B5EF4-FFF2-40B4-BE49-F238E27FC236}">
                <a16:creationId xmlns:a16="http://schemas.microsoft.com/office/drawing/2014/main" id="{F5B22294-74F4-F6B2-71DE-25AF8ED049A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17516151"/>
      </p:ext>
    </p:extLst>
  </p:cSld>
  <p:clrMapOvr>
    <a:masterClrMapping/>
  </p:clrMapOvr>
  <mc:AlternateContent xmlns:mc="http://schemas.openxmlformats.org/markup-compatibility/2006" xmlns:p14="http://schemas.microsoft.com/office/powerpoint/2010/main">
    <mc:Choice Requires="p14">
      <p:transition spd="slow" p14:dur="2000" advTm="50569"/>
    </mc:Choice>
    <mc:Fallback xmlns="">
      <p:transition spd="slow" advTm="5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Dividend">
  <a:themeElements>
    <a:clrScheme name="Custom 7">
      <a:dk1>
        <a:sysClr val="windowText" lastClr="000000"/>
      </a:dk1>
      <a:lt1>
        <a:sysClr val="window" lastClr="FFFFFF"/>
      </a:lt1>
      <a:dk2>
        <a:srgbClr val="3D3D3D"/>
      </a:dk2>
      <a:lt2>
        <a:srgbClr val="EBEBEB"/>
      </a:lt2>
      <a:accent1>
        <a:srgbClr val="1E73BE"/>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22632</TotalTime>
  <Words>3919</Words>
  <Application>Microsoft Macintosh PowerPoint</Application>
  <PresentationFormat>On-screen Show (4:3)</PresentationFormat>
  <Paragraphs>570</Paragraphs>
  <Slides>27</Slides>
  <Notes>22</Notes>
  <HiddenSlides>0</HiddenSlides>
  <MMClips>26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Courier New</vt:lpstr>
      <vt:lpstr>Gill Sans MT</vt:lpstr>
      <vt:lpstr>Helvetica</vt:lpstr>
      <vt:lpstr>Symbol</vt:lpstr>
      <vt:lpstr>Wingdings</vt:lpstr>
      <vt:lpstr>Wingdings 2</vt:lpstr>
      <vt:lpstr>Dividend</vt:lpstr>
      <vt:lpstr>2022-23 Mississagua – Gold Lake Cottagers’ Road Group Annual General Meeting</vt:lpstr>
      <vt:lpstr>Meeting Protocol  (Aug 4, 2019 BY-LAWS )</vt:lpstr>
      <vt:lpstr>AGENDA</vt:lpstr>
      <vt:lpstr>History of the Road</vt:lpstr>
      <vt:lpstr>State of the road</vt:lpstr>
      <vt:lpstr>Work of the Board</vt:lpstr>
      <vt:lpstr>Summer &amp; Winter Maintenance </vt:lpstr>
      <vt:lpstr>New Bridge Contract with the MNRF</vt:lpstr>
      <vt:lpstr> Current 2022-2023 Board of Directors</vt:lpstr>
      <vt:lpstr>NEW BOARD for 2023-24</vt:lpstr>
      <vt:lpstr>Road Supervisor’s Report</vt:lpstr>
      <vt:lpstr>Member opinion survey – response rate/why important:</vt:lpstr>
      <vt:lpstr>Member opinion survey –quality of the road:</vt:lpstr>
      <vt:lpstr>Member opinion survey – Safety of road:</vt:lpstr>
      <vt:lpstr>Member opinion survey – communication:</vt:lpstr>
      <vt:lpstr>Member opinion survey – priorities/value:</vt:lpstr>
      <vt:lpstr>ATTENTION: NEW MGLCRG accountant</vt:lpstr>
      <vt:lpstr>2022-23 treasurer’s report Notice to reader</vt:lpstr>
      <vt:lpstr>Treasurer’s report Balance sheet</vt:lpstr>
      <vt:lpstr>Treasurer’s report INCOME STATEMENT</vt:lpstr>
      <vt:lpstr>2022-2023 Financial Highlights</vt:lpstr>
      <vt:lpstr>3 Year FINANCIAL Forecast</vt:lpstr>
      <vt:lpstr>Financial MOTIONS</vt:lpstr>
      <vt:lpstr>Member questions for agm:</vt:lpstr>
      <vt:lpstr>Voting procedures</vt:lpstr>
      <vt:lpstr>adjournment</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Mississagua-Gold Lake Cottagers’ Road Group  2020 AGM</dc:title>
  <dc:creator>Katie Tingley</dc:creator>
  <cp:lastModifiedBy>Robin Axon</cp:lastModifiedBy>
  <cp:revision>26</cp:revision>
  <cp:lastPrinted>2021-07-26T17:39:22Z</cp:lastPrinted>
  <dcterms:created xsi:type="dcterms:W3CDTF">2020-07-09T15:41:10Z</dcterms:created>
  <dcterms:modified xsi:type="dcterms:W3CDTF">2023-08-12T20:22:49Z</dcterms:modified>
</cp:coreProperties>
</file>